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10" r:id="rId3"/>
    <p:sldId id="311" r:id="rId4"/>
    <p:sldId id="312" r:id="rId5"/>
    <p:sldId id="299" r:id="rId6"/>
    <p:sldId id="300" r:id="rId7"/>
    <p:sldId id="301" r:id="rId8"/>
    <p:sldId id="303" r:id="rId9"/>
    <p:sldId id="304" r:id="rId10"/>
    <p:sldId id="302" r:id="rId11"/>
    <p:sldId id="305" r:id="rId12"/>
    <p:sldId id="306" r:id="rId13"/>
    <p:sldId id="307" r:id="rId14"/>
    <p:sldId id="308" r:id="rId15"/>
    <p:sldId id="309" r:id="rId16"/>
    <p:sldId id="257" r:id="rId17"/>
    <p:sldId id="258" r:id="rId18"/>
    <p:sldId id="260" r:id="rId19"/>
    <p:sldId id="259" r:id="rId20"/>
    <p:sldId id="261" r:id="rId21"/>
    <p:sldId id="262" r:id="rId22"/>
    <p:sldId id="263" r:id="rId23"/>
    <p:sldId id="264" r:id="rId24"/>
    <p:sldId id="265" r:id="rId25"/>
    <p:sldId id="266" r:id="rId26"/>
    <p:sldId id="313" r:id="rId27"/>
    <p:sldId id="267" r:id="rId28"/>
    <p:sldId id="268" r:id="rId29"/>
    <p:sldId id="269" r:id="rId30"/>
    <p:sldId id="270" r:id="rId31"/>
    <p:sldId id="271" r:id="rId32"/>
    <p:sldId id="272" r:id="rId33"/>
    <p:sldId id="280" r:id="rId34"/>
    <p:sldId id="277" r:id="rId35"/>
    <p:sldId id="284" r:id="rId36"/>
    <p:sldId id="282" r:id="rId37"/>
    <p:sldId id="285" r:id="rId38"/>
    <p:sldId id="288" r:id="rId39"/>
    <p:sldId id="278" r:id="rId40"/>
    <p:sldId id="289" r:id="rId41"/>
    <p:sldId id="290" r:id="rId42"/>
    <p:sldId id="273" r:id="rId43"/>
    <p:sldId id="275" r:id="rId44"/>
    <p:sldId id="276" r:id="rId45"/>
    <p:sldId id="286" r:id="rId46"/>
    <p:sldId id="279" r:id="rId47"/>
    <p:sldId id="287" r:id="rId48"/>
    <p:sldId id="291" r:id="rId49"/>
    <p:sldId id="295" r:id="rId50"/>
    <p:sldId id="292" r:id="rId51"/>
    <p:sldId id="293" r:id="rId52"/>
    <p:sldId id="297" r:id="rId53"/>
    <p:sldId id="294" r:id="rId54"/>
    <p:sldId id="296" r:id="rId55"/>
    <p:sldId id="314" r:id="rId56"/>
    <p:sldId id="316" r:id="rId57"/>
    <p:sldId id="315" r:id="rId58"/>
    <p:sldId id="29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88" autoAdjust="0"/>
  </p:normalViewPr>
  <p:slideViewPr>
    <p:cSldViewPr>
      <p:cViewPr varScale="1">
        <p:scale>
          <a:sx n="103" d="100"/>
          <a:sy n="103" d="100"/>
        </p:scale>
        <p:origin x="185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08D0A-B6AD-4713-BC56-304CFA619055}" type="datetimeFigureOut">
              <a:rPr lang="hr-BA" smtClean="0"/>
              <a:t>21. 1. 2019.</a:t>
            </a:fld>
            <a:endParaRPr lang="hr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CCD33-CFB7-40CF-BA3B-2F7CD44AE58C}" type="slidenum">
              <a:rPr lang="hr-BA" smtClean="0"/>
              <a:t>‹#›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54997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CV over validation set: </a:t>
            </a:r>
            <a:r>
              <a:rPr lang="en-US" dirty="0" err="1" smtClean="0"/>
              <a:t>treniramo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punom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setu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opažanja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varijabilnost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greške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velika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ovisno</a:t>
            </a:r>
            <a:r>
              <a:rPr lang="en-US" baseline="0" dirty="0" smtClean="0"/>
              <a:t> o tome kako </a:t>
            </a:r>
            <a:r>
              <a:rPr lang="en-US" baseline="0" dirty="0" err="1" smtClean="0"/>
              <a:t>podijelimo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endParaRPr lang="en-US" baseline="0" dirty="0" smtClean="0"/>
          </a:p>
          <a:p>
            <a:r>
              <a:rPr lang="en-US" dirty="0" smtClean="0"/>
              <a:t>5fold better then LOOCV: </a:t>
            </a:r>
            <a:r>
              <a:rPr lang="en-US" dirty="0" err="1" smtClean="0"/>
              <a:t>veća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varijanca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pristranost</a:t>
            </a:r>
            <a:r>
              <a:rPr lang="en-US" baseline="0" dirty="0" smtClean="0"/>
              <a:t> (bias) za k </a:t>
            </a:r>
            <a:r>
              <a:rPr lang="en-US" baseline="0" dirty="0" err="1" smtClean="0"/>
              <a:t>manji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4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796000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over-simplification, but compared to a regression model, it is easy to display, interpret and explain </a:t>
            </a:r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20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469341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- </a:t>
            </a:r>
            <a:r>
              <a:rPr lang="hr-HR" dirty="0" err="1" smtClean="0"/>
              <a:t>What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22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97782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approach is top-down because it begins at the top of the tree and then successively splits the predictor space; each split is indicated via two new branches further down on the tree. • It is greedy because at each step of the tree-building process, the best split is made at that particular step, rather than looking ahead and picking a split that will lead to a better tree in some future step. </a:t>
            </a:r>
            <a:endParaRPr lang="hr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23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22124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25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170112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ˆpm</a:t>
            </a:r>
            <a:endParaRPr lang="hr-HR" dirty="0" smtClean="0"/>
          </a:p>
          <a:p>
            <a:r>
              <a:rPr lang="en-US" dirty="0" smtClean="0"/>
              <a:t>a measure of total variance across the K classes. The Gini index takes on a small value if all of the ˆ</a:t>
            </a:r>
            <a:r>
              <a:rPr lang="en-US" dirty="0" err="1" smtClean="0"/>
              <a:t>pmk’s</a:t>
            </a:r>
            <a:r>
              <a:rPr lang="en-US" dirty="0" smtClean="0"/>
              <a:t> are close to zero or one. • For this reason the Gini index is referred to as a measure of node purity — a small value indicates that a node contains predominantly observations from a single class. k represents the proportion of training observations in the </a:t>
            </a:r>
            <a:r>
              <a:rPr lang="en-US" dirty="0" err="1" smtClean="0"/>
              <a:t>mth</a:t>
            </a:r>
            <a:r>
              <a:rPr lang="en-US" dirty="0" smtClean="0"/>
              <a:t> region that are from the kth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29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4012992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 smtClean="0"/>
              <a:t>If</a:t>
            </a:r>
            <a:r>
              <a:rPr lang="hr-HR" dirty="0" smtClean="0"/>
              <a:t> a </a:t>
            </a:r>
            <a:r>
              <a:rPr lang="hr-HR" dirty="0" err="1" smtClean="0"/>
              <a:t>good</a:t>
            </a:r>
            <a:r>
              <a:rPr lang="hr-HR" dirty="0" smtClean="0"/>
              <a:t> </a:t>
            </a:r>
            <a:r>
              <a:rPr lang="hr-HR" dirty="0" err="1" smtClean="0"/>
              <a:t>predictor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left</a:t>
            </a:r>
            <a:r>
              <a:rPr lang="hr-HR" dirty="0" smtClean="0"/>
              <a:t> </a:t>
            </a:r>
            <a:r>
              <a:rPr lang="hr-HR" dirty="0" err="1" smtClean="0"/>
              <a:t>out</a:t>
            </a:r>
            <a:r>
              <a:rPr lang="hr-HR" dirty="0" smtClean="0"/>
              <a:t>,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will</a:t>
            </a:r>
            <a:r>
              <a:rPr lang="hr-HR" dirty="0" smtClean="0"/>
              <a:t> </a:t>
            </a:r>
            <a:r>
              <a:rPr lang="hr-HR" dirty="0" err="1" smtClean="0"/>
              <a:t>have</a:t>
            </a:r>
            <a:r>
              <a:rPr lang="hr-HR" dirty="0" smtClean="0"/>
              <a:t> </a:t>
            </a:r>
            <a:r>
              <a:rPr lang="hr-HR" dirty="0" err="1" smtClean="0"/>
              <a:t>many</a:t>
            </a:r>
            <a:r>
              <a:rPr lang="hr-HR" dirty="0" smtClean="0"/>
              <a:t> </a:t>
            </a:r>
            <a:r>
              <a:rPr lang="hr-HR" dirty="0" err="1" smtClean="0"/>
              <a:t>chances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chosen</a:t>
            </a:r>
            <a:r>
              <a:rPr lang="hr-HR" dirty="0" smtClean="0"/>
              <a:t>.</a:t>
            </a:r>
            <a:r>
              <a:rPr lang="hr-HR" baseline="0" dirty="0" smtClean="0"/>
              <a:t> </a:t>
            </a:r>
            <a:r>
              <a:rPr lang="hr-HR" sz="500" baseline="0" dirty="0" smtClean="0"/>
              <a:t>(i </a:t>
            </a:r>
            <a:r>
              <a:rPr lang="hr-HR" sz="500" baseline="0" dirty="0" err="1" smtClean="0"/>
              <a:t>have</a:t>
            </a:r>
            <a:r>
              <a:rPr lang="hr-HR" sz="500" baseline="0" dirty="0" smtClean="0"/>
              <a:t> a problem </a:t>
            </a:r>
            <a:r>
              <a:rPr lang="hr-HR" sz="500" baseline="0" dirty="0" err="1" smtClean="0"/>
              <a:t>with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this</a:t>
            </a:r>
            <a:r>
              <a:rPr lang="hr-HR" sz="500" baseline="0" dirty="0" smtClean="0"/>
              <a:t>, same as </a:t>
            </a:r>
            <a:r>
              <a:rPr lang="hr-HR" sz="500" baseline="0" dirty="0" err="1" smtClean="0"/>
              <a:t>lasso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if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there</a:t>
            </a:r>
            <a:r>
              <a:rPr lang="hr-HR" sz="500" baseline="0" dirty="0" smtClean="0"/>
              <a:t> are </a:t>
            </a:r>
            <a:r>
              <a:rPr lang="hr-HR" sz="500" baseline="0" dirty="0" err="1" smtClean="0"/>
              <a:t>lots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of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correlated</a:t>
            </a:r>
            <a:r>
              <a:rPr lang="hr-HR" sz="500" baseline="0" dirty="0" smtClean="0"/>
              <a:t> </a:t>
            </a:r>
            <a:r>
              <a:rPr lang="hr-HR" sz="500" baseline="0" dirty="0" err="1" smtClean="0"/>
              <a:t>predictors</a:t>
            </a:r>
            <a:r>
              <a:rPr lang="hr-HR" sz="500" baseline="0" dirty="0" smtClean="0"/>
              <a:t>!!)</a:t>
            </a:r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35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737055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Bagging and random forest results for the Heart data. • The test error (black and orange) is shown as a function of B, the number of bootstrapped training sets used. • Random forests were applied with m = √p. • The dashed line indicates the test error resulting from a single classification tree. • The green and blue traces show the OOB error, which in this case is considerably lower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37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478396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More </a:t>
            </a:r>
            <a:r>
              <a:rPr lang="hr-HR" dirty="0" err="1" smtClean="0"/>
              <a:t>trees</a:t>
            </a:r>
            <a:r>
              <a:rPr lang="hr-HR" dirty="0" smtClean="0"/>
              <a:t> </a:t>
            </a:r>
            <a:r>
              <a:rPr lang="hr-HR" dirty="0" err="1" smtClean="0"/>
              <a:t>won’t</a:t>
            </a:r>
            <a:r>
              <a:rPr lang="hr-HR" dirty="0" smtClean="0"/>
              <a:t> </a:t>
            </a:r>
            <a:r>
              <a:rPr lang="hr-HR" dirty="0" err="1" smtClean="0"/>
              <a:t>overfit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38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82642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More </a:t>
            </a:r>
            <a:r>
              <a:rPr lang="hr-HR" dirty="0" err="1" smtClean="0"/>
              <a:t>trees</a:t>
            </a:r>
            <a:r>
              <a:rPr lang="hr-HR" dirty="0" smtClean="0"/>
              <a:t> </a:t>
            </a:r>
            <a:r>
              <a:rPr lang="hr-HR" dirty="0" err="1" smtClean="0"/>
              <a:t>won’t</a:t>
            </a:r>
            <a:r>
              <a:rPr lang="hr-HR" dirty="0" smtClean="0"/>
              <a:t> </a:t>
            </a:r>
            <a:r>
              <a:rPr lang="hr-HR" dirty="0" err="1" smtClean="0"/>
              <a:t>overfit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40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84363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• Results from performing boosting and random forests on the fifteen-class gene expression data set in order to predict cancer versus normal. • The test error is displayed as a function of the number of trees. For the two boosted models, λ = 0.01. Depth-1 trees slightly outperform depth-2 trees, and both outperform the random forest, although the standard errors are around 0.02, making none of these differences significant. • The test error rate for a single tree is 24%. 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41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43550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 smtClean="0"/>
              <a:t>Observations</a:t>
            </a:r>
            <a:r>
              <a:rPr lang="hr-HR" dirty="0" smtClean="0"/>
              <a:t> </a:t>
            </a:r>
            <a:r>
              <a:rPr lang="hr-HR" dirty="0" err="1" smtClean="0"/>
              <a:t>that</a:t>
            </a:r>
            <a:r>
              <a:rPr lang="hr-HR" dirty="0" smtClean="0"/>
              <a:t> are </a:t>
            </a:r>
            <a:r>
              <a:rPr lang="hr-HR" dirty="0" err="1" smtClean="0"/>
              <a:t>clustered</a:t>
            </a:r>
            <a:r>
              <a:rPr lang="hr-HR" baseline="0" dirty="0" smtClean="0"/>
              <a:t> </a:t>
            </a:r>
            <a:r>
              <a:rPr lang="hr-HR" baseline="0" dirty="0" err="1" smtClean="0"/>
              <a:t>around</a:t>
            </a:r>
            <a:r>
              <a:rPr lang="hr-HR" baseline="0" dirty="0" smtClean="0"/>
              <a:t> the </a:t>
            </a:r>
            <a:r>
              <a:rPr lang="hr-HR" baseline="0" dirty="0" err="1" smtClean="0"/>
              <a:t>meanare</a:t>
            </a:r>
            <a:r>
              <a:rPr lang="hr-HR" baseline="0" dirty="0" smtClean="0"/>
              <a:t> </a:t>
            </a:r>
            <a:r>
              <a:rPr lang="hr-HR" baseline="0" dirty="0" err="1" smtClean="0"/>
              <a:t>picked</a:t>
            </a:r>
            <a:r>
              <a:rPr lang="hr-HR" baseline="0" dirty="0" smtClean="0"/>
              <a:t> </a:t>
            </a:r>
            <a:r>
              <a:rPr lang="hr-HR" baseline="0" dirty="0" smtClean="0"/>
              <a:t>more </a:t>
            </a:r>
            <a:r>
              <a:rPr lang="hr-HR" baseline="0" dirty="0" err="1" smtClean="0"/>
              <a:t>frequently</a:t>
            </a:r>
            <a:r>
              <a:rPr lang="hr-HR" baseline="0" dirty="0" smtClean="0"/>
              <a:t> </a:t>
            </a:r>
            <a:r>
              <a:rPr lang="hr-HR" baseline="0" dirty="0" err="1" smtClean="0"/>
              <a:t>than</a:t>
            </a:r>
            <a:r>
              <a:rPr lang="hr-HR" baseline="0" dirty="0" smtClean="0"/>
              <a:t> </a:t>
            </a:r>
            <a:r>
              <a:rPr lang="hr-HR" baseline="0" dirty="0" err="1" smtClean="0"/>
              <a:t>outliers</a:t>
            </a:r>
            <a:r>
              <a:rPr lang="hr-HR" baseline="0" dirty="0" smtClean="0"/>
              <a:t> </a:t>
            </a:r>
            <a:r>
              <a:rPr lang="hr-HR" baseline="0" dirty="0" err="1" smtClean="0"/>
              <a:t>so</a:t>
            </a:r>
            <a:r>
              <a:rPr lang="hr-HR" baseline="0" dirty="0" smtClean="0"/>
              <a:t> </a:t>
            </a:r>
            <a:r>
              <a:rPr lang="hr-HR" baseline="0" dirty="0" err="1" smtClean="0"/>
              <a:t>they</a:t>
            </a:r>
            <a:r>
              <a:rPr lang="hr-HR" baseline="0" dirty="0" smtClean="0"/>
              <a:t> </a:t>
            </a:r>
            <a:r>
              <a:rPr lang="hr-HR" baseline="0" dirty="0" err="1" smtClean="0"/>
              <a:t>give</a:t>
            </a:r>
            <a:r>
              <a:rPr lang="hr-HR" baseline="0" dirty="0" smtClean="0"/>
              <a:t> more „</a:t>
            </a:r>
            <a:r>
              <a:rPr lang="hr-HR" baseline="0" dirty="0" err="1" smtClean="0"/>
              <a:t>weigth</a:t>
            </a:r>
            <a:r>
              <a:rPr lang="hr-HR" baseline="0" dirty="0" smtClean="0"/>
              <a:t>”</a:t>
            </a:r>
          </a:p>
          <a:p>
            <a:r>
              <a:rPr lang="hr-HR" baseline="0" dirty="0" smtClean="0"/>
              <a:t>IID = </a:t>
            </a:r>
            <a:r>
              <a:rPr lang="hr-HR" baseline="0" dirty="0" err="1" smtClean="0"/>
              <a:t>independent</a:t>
            </a:r>
            <a:r>
              <a:rPr lang="hr-HR" baseline="0" dirty="0" smtClean="0"/>
              <a:t>, </a:t>
            </a:r>
            <a:r>
              <a:rPr lang="hr-HR" baseline="0" dirty="0" err="1" smtClean="0"/>
              <a:t>identically</a:t>
            </a:r>
            <a:r>
              <a:rPr lang="hr-HR" baseline="0" dirty="0" smtClean="0"/>
              <a:t> </a:t>
            </a:r>
            <a:r>
              <a:rPr lang="hr-HR" baseline="0" dirty="0" err="1" smtClean="0"/>
              <a:t>distributed</a:t>
            </a:r>
            <a:endParaRPr lang="hr-H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8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184160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 smtClean="0"/>
              <a:t>We</a:t>
            </a:r>
            <a:r>
              <a:rPr lang="hr-HR" dirty="0" smtClean="0"/>
              <a:t> are </a:t>
            </a:r>
            <a:r>
              <a:rPr lang="hr-HR" dirty="0" err="1" smtClean="0"/>
              <a:t>doing</a:t>
            </a:r>
            <a:r>
              <a:rPr lang="hr-HR" dirty="0" smtClean="0"/>
              <a:t> </a:t>
            </a:r>
            <a:r>
              <a:rPr lang="hr-HR" dirty="0" err="1" smtClean="0"/>
              <a:t>unsupervised</a:t>
            </a:r>
            <a:r>
              <a:rPr lang="hr-HR" dirty="0" smtClean="0"/>
              <a:t> </a:t>
            </a:r>
            <a:r>
              <a:rPr lang="hr-HR" dirty="0" err="1" smtClean="0"/>
              <a:t>screening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a problem.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45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65280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9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2199159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10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422823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 smtClean="0"/>
              <a:t>Problem – data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independent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11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99212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parts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data </a:t>
            </a:r>
            <a:r>
              <a:rPr lang="hr-HR" dirty="0" err="1" smtClean="0"/>
              <a:t>that</a:t>
            </a:r>
            <a:r>
              <a:rPr lang="hr-HR" dirty="0" smtClean="0"/>
              <a:t> are </a:t>
            </a:r>
            <a:r>
              <a:rPr lang="hr-HR" dirty="0" err="1" smtClean="0"/>
              <a:t>uncorrelated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make </a:t>
            </a:r>
            <a:r>
              <a:rPr lang="hr-HR" dirty="0" err="1" smtClean="0"/>
              <a:t>new</a:t>
            </a:r>
            <a:r>
              <a:rPr lang="hr-HR" dirty="0" smtClean="0"/>
              <a:t> </a:t>
            </a:r>
            <a:r>
              <a:rPr lang="hr-HR" dirty="0" err="1" smtClean="0"/>
              <a:t>blocks</a:t>
            </a:r>
            <a:r>
              <a:rPr lang="hr-HR" dirty="0" smtClean="0"/>
              <a:t> 1-2-3-4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any</a:t>
            </a:r>
            <a:r>
              <a:rPr lang="hr-HR" dirty="0" smtClean="0"/>
              <a:t> 1 2 3 4 </a:t>
            </a:r>
            <a:r>
              <a:rPr lang="hr-HR" dirty="0" err="1" smtClean="0"/>
              <a:t>blocks</a:t>
            </a:r>
            <a:r>
              <a:rPr lang="hr-HR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12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15120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dirty="0" smtClean="0"/>
              <a:t>2/3 </a:t>
            </a:r>
            <a:r>
              <a:rPr lang="hr-HR" sz="1200" dirty="0" err="1" smtClean="0"/>
              <a:t>of</a:t>
            </a:r>
            <a:r>
              <a:rPr lang="hr-HR" sz="1200" dirty="0" smtClean="0"/>
              <a:t> original </a:t>
            </a:r>
            <a:r>
              <a:rPr lang="hr-HR" sz="1200" dirty="0" err="1" smtClean="0"/>
              <a:t>points</a:t>
            </a:r>
            <a:r>
              <a:rPr lang="hr-HR" sz="1200" dirty="0" smtClean="0"/>
              <a:t> </a:t>
            </a:r>
            <a:r>
              <a:rPr lang="hr-HR" sz="1200" dirty="0" err="1" smtClean="0"/>
              <a:t>appear</a:t>
            </a:r>
            <a:r>
              <a:rPr lang="hr-HR" sz="1200" dirty="0" smtClean="0"/>
              <a:t> </a:t>
            </a:r>
            <a:r>
              <a:rPr lang="hr-HR" sz="1200" dirty="0" err="1" smtClean="0"/>
              <a:t>in</a:t>
            </a:r>
            <a:r>
              <a:rPr lang="hr-HR" sz="1200" dirty="0" smtClean="0"/>
              <a:t> </a:t>
            </a:r>
            <a:r>
              <a:rPr lang="hr-HR" sz="1200" dirty="0" err="1" smtClean="0"/>
              <a:t>any</a:t>
            </a:r>
            <a:r>
              <a:rPr lang="hr-HR" sz="1200" dirty="0" smtClean="0"/>
              <a:t> </a:t>
            </a:r>
            <a:r>
              <a:rPr lang="hr-HR" sz="1200" dirty="0" err="1" smtClean="0"/>
              <a:t>bootstrapped</a:t>
            </a:r>
            <a:r>
              <a:rPr lang="hr-HR" sz="1200" dirty="0" smtClean="0"/>
              <a:t> </a:t>
            </a:r>
            <a:r>
              <a:rPr lang="hr-HR" sz="1200" dirty="0" err="1" smtClean="0"/>
              <a:t>sample</a:t>
            </a:r>
            <a:r>
              <a:rPr lang="hr-HR" sz="1200" dirty="0" smtClean="0"/>
              <a:t>. – </a:t>
            </a:r>
            <a:r>
              <a:rPr lang="hr-HR" sz="1200" dirty="0" err="1" smtClean="0"/>
              <a:t>fix</a:t>
            </a:r>
            <a:r>
              <a:rPr lang="hr-HR" sz="1200" dirty="0" smtClean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aseline="0" dirty="0" err="1" smtClean="0"/>
              <a:t>Fix</a:t>
            </a:r>
            <a:r>
              <a:rPr lang="hr-HR" baseline="0" dirty="0" smtClean="0"/>
              <a:t> – </a:t>
            </a:r>
            <a:r>
              <a:rPr lang="hr-HR" baseline="0" dirty="0" err="1" smtClean="0"/>
              <a:t>remove</a:t>
            </a:r>
            <a:r>
              <a:rPr lang="hr-HR" baseline="0" dirty="0" smtClean="0"/>
              <a:t> </a:t>
            </a:r>
            <a:r>
              <a:rPr lang="hr-HR" baseline="0" dirty="0" err="1" smtClean="0"/>
              <a:t>overlaps</a:t>
            </a:r>
            <a:r>
              <a:rPr lang="hr-HR" baseline="0" dirty="0" smtClean="0"/>
              <a:t>, test on „</a:t>
            </a:r>
            <a:r>
              <a:rPr lang="hr-HR" baseline="0" dirty="0" err="1" smtClean="0"/>
              <a:t>new</a:t>
            </a:r>
            <a:r>
              <a:rPr lang="hr-HR" baseline="0" dirty="0" smtClean="0"/>
              <a:t>”. – </a:t>
            </a:r>
            <a:r>
              <a:rPr lang="hr-HR" baseline="0" dirty="0" err="1" smtClean="0"/>
              <a:t>true</a:t>
            </a:r>
            <a:r>
              <a:rPr lang="hr-HR" baseline="0" dirty="0" smtClean="0"/>
              <a:t> </a:t>
            </a:r>
            <a:r>
              <a:rPr lang="hr-HR" baseline="0" dirty="0" err="1" smtClean="0"/>
              <a:t>fix</a:t>
            </a:r>
            <a:r>
              <a:rPr lang="hr-HR" baseline="0" dirty="0" smtClean="0"/>
              <a:t> – use cv </a:t>
            </a:r>
            <a:r>
              <a:rPr lang="hr-HR" baseline="0" dirty="0" err="1" smtClean="0"/>
              <a:t>instead</a:t>
            </a:r>
            <a:r>
              <a:rPr lang="hr-HR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13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56196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14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61286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1.) </a:t>
            </a:r>
            <a:r>
              <a:rPr lang="hr-HR" dirty="0" err="1" smtClean="0"/>
              <a:t>What</a:t>
            </a:r>
            <a:r>
              <a:rPr lang="hr-HR" baseline="0" dirty="0" smtClean="0"/>
              <a:t> </a:t>
            </a:r>
            <a:r>
              <a:rPr lang="hr-HR" baseline="0" dirty="0" err="1" smtClean="0"/>
              <a:t>is</a:t>
            </a:r>
            <a:r>
              <a:rPr lang="hr-HR" baseline="0" dirty="0" smtClean="0"/>
              <a:t> </a:t>
            </a:r>
            <a:r>
              <a:rPr lang="hr-HR" baseline="0" dirty="0" err="1" smtClean="0"/>
              <a:t>their</a:t>
            </a:r>
            <a:r>
              <a:rPr lang="hr-HR" baseline="0" dirty="0" smtClean="0"/>
              <a:t> </a:t>
            </a:r>
            <a:r>
              <a:rPr lang="hr-HR" baseline="0" dirty="0" err="1" smtClean="0"/>
              <a:t>true</a:t>
            </a:r>
            <a:r>
              <a:rPr lang="hr-HR" baseline="0" dirty="0" smtClean="0"/>
              <a:t> </a:t>
            </a:r>
            <a:r>
              <a:rPr lang="hr-HR" baseline="0" dirty="0" err="1" smtClean="0"/>
              <a:t>salary</a:t>
            </a:r>
            <a:r>
              <a:rPr lang="hr-HR" baseline="0" dirty="0" smtClean="0"/>
              <a:t> </a:t>
            </a:r>
            <a:r>
              <a:rPr lang="hr-HR" baseline="0" dirty="0" err="1" smtClean="0"/>
              <a:t>if</a:t>
            </a:r>
            <a:r>
              <a:rPr lang="hr-HR" baseline="0" dirty="0" smtClean="0"/>
              <a:t> </a:t>
            </a:r>
            <a:r>
              <a:rPr lang="hr-HR" baseline="0" dirty="0" err="1" smtClean="0"/>
              <a:t>this</a:t>
            </a:r>
            <a:r>
              <a:rPr lang="hr-HR" baseline="0" dirty="0" smtClean="0"/>
              <a:t> </a:t>
            </a:r>
            <a:r>
              <a:rPr lang="hr-HR" baseline="0" dirty="0" err="1" smtClean="0"/>
              <a:t>is</a:t>
            </a:r>
            <a:r>
              <a:rPr lang="hr-HR" baseline="0" dirty="0" smtClean="0"/>
              <a:t> log </a:t>
            </a:r>
            <a:r>
              <a:rPr lang="hr-HR" baseline="0" dirty="0" err="1" smtClean="0"/>
              <a:t>salary</a:t>
            </a:r>
            <a:r>
              <a:rPr lang="hr-HR" baseline="0" dirty="0" smtClean="0"/>
              <a:t>?</a:t>
            </a:r>
          </a:p>
          <a:p>
            <a:r>
              <a:rPr lang="hr-HR" dirty="0" smtClean="0"/>
              <a:t>2.) </a:t>
            </a:r>
            <a:r>
              <a:rPr lang="hr-HR" dirty="0" err="1" smtClean="0"/>
              <a:t>Why</a:t>
            </a:r>
            <a:r>
              <a:rPr lang="hr-HR" dirty="0" smtClean="0"/>
              <a:t> </a:t>
            </a:r>
            <a:r>
              <a:rPr lang="hr-HR" dirty="0" err="1" smtClean="0"/>
              <a:t>did</a:t>
            </a:r>
            <a:r>
              <a:rPr lang="hr-HR" dirty="0" smtClean="0"/>
              <a:t> </a:t>
            </a:r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color</a:t>
            </a:r>
            <a:r>
              <a:rPr lang="hr-HR" dirty="0" smtClean="0"/>
              <a:t> </a:t>
            </a:r>
            <a:r>
              <a:rPr lang="hr-HR" dirty="0" err="1" smtClean="0"/>
              <a:t>by</a:t>
            </a:r>
            <a:r>
              <a:rPr lang="hr-HR" dirty="0" smtClean="0"/>
              <a:t> log </a:t>
            </a:r>
            <a:r>
              <a:rPr lang="hr-HR" dirty="0" err="1" smtClean="0"/>
              <a:t>salary</a:t>
            </a:r>
            <a:r>
              <a:rPr lang="hr-HR" dirty="0" smtClean="0"/>
              <a:t> </a:t>
            </a:r>
            <a:r>
              <a:rPr lang="hr-HR" dirty="0" err="1" smtClean="0"/>
              <a:t>instead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true</a:t>
            </a:r>
            <a:r>
              <a:rPr lang="hr-HR" dirty="0" smtClean="0"/>
              <a:t> </a:t>
            </a:r>
            <a:r>
              <a:rPr lang="hr-HR" dirty="0" err="1" smtClean="0"/>
              <a:t>salary</a:t>
            </a:r>
            <a:r>
              <a:rPr lang="hr-HR" smtClean="0"/>
              <a:t>?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CCD33-CFB7-40CF-BA3B-2F7CD44AE58C}" type="slidenum">
              <a:rPr lang="hr-BA" smtClean="0"/>
              <a:t>19</a:t>
            </a:fld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24033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 smtClean="0"/>
              <a:t>Resampling</a:t>
            </a:r>
            <a:r>
              <a:rPr lang="hr-HR" dirty="0" smtClean="0"/>
              <a:t> </a:t>
            </a:r>
            <a:r>
              <a:rPr lang="hr-HR" dirty="0" err="1" smtClean="0"/>
              <a:t>part</a:t>
            </a:r>
            <a:r>
              <a:rPr lang="hr-HR" dirty="0" smtClean="0"/>
              <a:t>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r-BA" dirty="0" err="1" smtClean="0"/>
              <a:t>Tree</a:t>
            </a:r>
            <a:r>
              <a:rPr lang="hr-BA" dirty="0" smtClean="0"/>
              <a:t> </a:t>
            </a:r>
            <a:r>
              <a:rPr lang="hr-BA" dirty="0" err="1" smtClean="0"/>
              <a:t>based</a:t>
            </a:r>
            <a:r>
              <a:rPr lang="hr-BA" dirty="0" smtClean="0"/>
              <a:t> </a:t>
            </a:r>
            <a:r>
              <a:rPr lang="hr-BA" dirty="0" err="1" smtClean="0"/>
              <a:t>methods</a:t>
            </a:r>
            <a:endParaRPr lang="hr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r-HR" dirty="0" err="1" smtClean="0"/>
              <a:t>Resampling</a:t>
            </a:r>
            <a:r>
              <a:rPr lang="hr-HR" dirty="0" smtClean="0"/>
              <a:t> - </a:t>
            </a:r>
            <a:r>
              <a:rPr lang="en-US" dirty="0" smtClean="0"/>
              <a:t>Bootstrap</a:t>
            </a:r>
          </a:p>
          <a:p>
            <a:r>
              <a:rPr lang="hr-BA" dirty="0" err="1" smtClean="0"/>
              <a:t>Decision</a:t>
            </a:r>
            <a:r>
              <a:rPr lang="hr-BA" dirty="0" smtClean="0"/>
              <a:t> trees</a:t>
            </a:r>
          </a:p>
          <a:p>
            <a:r>
              <a:rPr lang="hr-BA" dirty="0" smtClean="0"/>
              <a:t>Bagging</a:t>
            </a:r>
          </a:p>
          <a:p>
            <a:r>
              <a:rPr lang="hr-BA" dirty="0" smtClean="0"/>
              <a:t>Random forests</a:t>
            </a:r>
          </a:p>
          <a:p>
            <a:r>
              <a:rPr lang="hr-BA" dirty="0" smtClean="0"/>
              <a:t>Boosting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0949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000" dirty="0" err="1" smtClean="0"/>
              <a:t>Results</a:t>
            </a:r>
            <a:endParaRPr lang="hr-HR" sz="3000" dirty="0" smtClean="0"/>
          </a:p>
          <a:p>
            <a:pPr marL="0" indent="0">
              <a:buNone/>
            </a:pPr>
            <a:r>
              <a:rPr lang="hr-HR" sz="3000" dirty="0"/>
              <a:t>  </a:t>
            </a:r>
            <a:r>
              <a:rPr lang="hr-HR" sz="3000" dirty="0" smtClean="0"/>
              <a:t>   </a:t>
            </a:r>
            <a:r>
              <a:rPr lang="hr-HR" sz="3000" dirty="0" err="1" smtClean="0"/>
              <a:t>in</a:t>
            </a:r>
            <a:r>
              <a:rPr lang="hr-HR" sz="3000" dirty="0" smtClean="0"/>
              <a:t> red: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081087"/>
            <a:ext cx="48577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</a:t>
            </a:r>
            <a:r>
              <a:rPr lang="hr-HR" dirty="0" err="1" smtClean="0"/>
              <a:t>simple</a:t>
            </a:r>
            <a:r>
              <a:rPr lang="hr-HR" dirty="0" smtClean="0"/>
              <a:t>! ..</a:t>
            </a:r>
            <a:r>
              <a:rPr lang="hr-HR" dirty="0" err="1" smtClean="0"/>
              <a:t>Right</a:t>
            </a:r>
            <a:r>
              <a:rPr lang="hr-H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000" dirty="0" smtClean="0"/>
              <a:t>Be </a:t>
            </a:r>
            <a:r>
              <a:rPr lang="hr-HR" sz="3000" dirty="0" err="1" smtClean="0"/>
              <a:t>careful</a:t>
            </a:r>
            <a:r>
              <a:rPr lang="hr-HR" sz="3000" dirty="0" smtClean="0"/>
              <a:t>:</a:t>
            </a:r>
          </a:p>
          <a:p>
            <a:r>
              <a:rPr lang="hr-HR" sz="3000" dirty="0" smtClean="0"/>
              <a:t>Time </a:t>
            </a:r>
            <a:r>
              <a:rPr lang="hr-HR" sz="3000" dirty="0" err="1" smtClean="0"/>
              <a:t>series</a:t>
            </a:r>
            <a:r>
              <a:rPr lang="hr-HR" sz="3000" dirty="0" smtClean="0"/>
              <a:t> – </a:t>
            </a:r>
            <a:r>
              <a:rPr lang="hr-HR" sz="3000" dirty="0" err="1" smtClean="0"/>
              <a:t>can</a:t>
            </a:r>
            <a:r>
              <a:rPr lang="hr-HR" sz="3000" dirty="0" smtClean="0"/>
              <a:t> </a:t>
            </a:r>
            <a:r>
              <a:rPr lang="hr-HR" sz="3000" dirty="0" err="1" smtClean="0"/>
              <a:t>we</a:t>
            </a:r>
            <a:r>
              <a:rPr lang="hr-HR" sz="3000" dirty="0" smtClean="0"/>
              <a:t> </a:t>
            </a:r>
            <a:r>
              <a:rPr lang="hr-HR" sz="3000" dirty="0" err="1" smtClean="0"/>
              <a:t>sample</a:t>
            </a:r>
            <a:r>
              <a:rPr lang="hr-HR" sz="3000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14625"/>
            <a:ext cx="65151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</a:t>
            </a:r>
            <a:r>
              <a:rPr lang="hr-HR" dirty="0" err="1" smtClean="0"/>
              <a:t>simple</a:t>
            </a:r>
            <a:r>
              <a:rPr lang="hr-HR" dirty="0" smtClean="0"/>
              <a:t>! ..</a:t>
            </a:r>
            <a:r>
              <a:rPr lang="hr-HR" dirty="0" err="1" smtClean="0"/>
              <a:t>Right</a:t>
            </a:r>
            <a:r>
              <a:rPr lang="hr-H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000" dirty="0" smtClean="0"/>
              <a:t>Be </a:t>
            </a:r>
            <a:r>
              <a:rPr lang="hr-HR" sz="3000" dirty="0" err="1" smtClean="0"/>
              <a:t>careful</a:t>
            </a:r>
            <a:r>
              <a:rPr lang="hr-HR" sz="3000" dirty="0" smtClean="0"/>
              <a:t>:</a:t>
            </a:r>
          </a:p>
          <a:p>
            <a:r>
              <a:rPr lang="hr-HR" sz="3000" dirty="0" smtClean="0"/>
              <a:t>Time </a:t>
            </a:r>
            <a:r>
              <a:rPr lang="hr-HR" sz="3000" dirty="0" err="1" smtClean="0"/>
              <a:t>series</a:t>
            </a:r>
            <a:r>
              <a:rPr lang="hr-HR" sz="3000" dirty="0" smtClean="0"/>
              <a:t> - </a:t>
            </a:r>
            <a:r>
              <a:rPr lang="en-US" sz="2800" dirty="0" smtClean="0"/>
              <a:t>blocks </a:t>
            </a:r>
            <a:r>
              <a:rPr lang="en-US" sz="2800" dirty="0"/>
              <a:t>of consecutive </a:t>
            </a:r>
            <a:r>
              <a:rPr lang="en-US" sz="2800" dirty="0" smtClean="0"/>
              <a:t>observations</a:t>
            </a:r>
            <a:endParaRPr lang="hr-HR" sz="2800" dirty="0" smtClean="0"/>
          </a:p>
          <a:p>
            <a:pPr marL="457200" lvl="1" indent="0">
              <a:buNone/>
            </a:pPr>
            <a:r>
              <a:rPr lang="hr-HR" sz="2400" dirty="0" smtClean="0"/>
              <a:t>- A1A2A3A4B1B2B3B4C1C2… -&gt; A1B2A3C4B1A2B3C4… </a:t>
            </a:r>
            <a:endParaRPr lang="hr-HR" sz="2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48000"/>
            <a:ext cx="5715000" cy="36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</a:t>
            </a:r>
            <a:r>
              <a:rPr lang="hr-HR" dirty="0" err="1" smtClean="0"/>
              <a:t>simple</a:t>
            </a:r>
            <a:r>
              <a:rPr lang="hr-HR" dirty="0" smtClean="0"/>
              <a:t>! ..</a:t>
            </a:r>
            <a:r>
              <a:rPr lang="hr-HR" dirty="0" err="1" smtClean="0"/>
              <a:t>Right</a:t>
            </a:r>
            <a:r>
              <a:rPr lang="hr-H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3000" dirty="0" smtClean="0"/>
              <a:t>Be </a:t>
            </a:r>
            <a:r>
              <a:rPr lang="hr-HR" sz="3000" dirty="0" err="1" smtClean="0"/>
              <a:t>careful</a:t>
            </a:r>
            <a:r>
              <a:rPr lang="hr-HR" sz="3000" dirty="0" smtClean="0"/>
              <a:t>:</a:t>
            </a:r>
          </a:p>
          <a:p>
            <a:r>
              <a:rPr lang="hr-HR" sz="3000" dirty="0"/>
              <a:t>Q: </a:t>
            </a:r>
            <a:r>
              <a:rPr lang="hr-HR" sz="3000" dirty="0" err="1"/>
              <a:t>Can</a:t>
            </a:r>
            <a:r>
              <a:rPr lang="hr-HR" sz="3000" dirty="0"/>
              <a:t> </a:t>
            </a:r>
            <a:r>
              <a:rPr lang="hr-HR" sz="3000" dirty="0" err="1"/>
              <a:t>the</a:t>
            </a:r>
            <a:r>
              <a:rPr lang="hr-HR" sz="3000" dirty="0"/>
              <a:t> </a:t>
            </a:r>
            <a:r>
              <a:rPr lang="hr-HR" sz="3000" dirty="0" err="1"/>
              <a:t>bootstrap</a:t>
            </a:r>
            <a:r>
              <a:rPr lang="hr-HR" sz="3000" dirty="0"/>
              <a:t> </a:t>
            </a:r>
            <a:r>
              <a:rPr lang="hr-HR" sz="3000" dirty="0" err="1"/>
              <a:t>estimate</a:t>
            </a:r>
            <a:r>
              <a:rPr lang="hr-HR" sz="3000" dirty="0"/>
              <a:t> </a:t>
            </a:r>
            <a:r>
              <a:rPr lang="hr-HR" sz="3000" dirty="0" err="1"/>
              <a:t>prediction</a:t>
            </a:r>
            <a:r>
              <a:rPr lang="hr-HR" sz="3000" dirty="0"/>
              <a:t> </a:t>
            </a:r>
            <a:r>
              <a:rPr lang="hr-HR" sz="3000" dirty="0" err="1"/>
              <a:t>error</a:t>
            </a:r>
            <a:r>
              <a:rPr lang="hr-HR" sz="3000" dirty="0"/>
              <a:t>?</a:t>
            </a:r>
          </a:p>
          <a:p>
            <a:pPr lvl="1"/>
            <a:r>
              <a:rPr lang="hr-HR" sz="2400" dirty="0" err="1" smtClean="0"/>
              <a:t>Compared</a:t>
            </a:r>
            <a:r>
              <a:rPr lang="hr-HR" sz="2400" dirty="0" smtClean="0"/>
              <a:t> </a:t>
            </a:r>
            <a:r>
              <a:rPr lang="hr-HR" sz="2400" dirty="0"/>
              <a:t>to </a:t>
            </a:r>
            <a:r>
              <a:rPr lang="hr-HR" sz="2400" dirty="0" err="1"/>
              <a:t>cross</a:t>
            </a:r>
            <a:r>
              <a:rPr lang="hr-HR" sz="2400" dirty="0"/>
              <a:t> </a:t>
            </a:r>
            <a:r>
              <a:rPr lang="hr-HR" sz="2400" dirty="0" err="1"/>
              <a:t>validation</a:t>
            </a:r>
            <a:r>
              <a:rPr lang="hr-HR" sz="2400" dirty="0"/>
              <a:t>, </a:t>
            </a:r>
            <a:r>
              <a:rPr lang="hr-HR" sz="2400" dirty="0" err="1"/>
              <a:t>what</a:t>
            </a:r>
            <a:r>
              <a:rPr lang="hr-HR" sz="2400" dirty="0"/>
              <a:t> </a:t>
            </a:r>
            <a:r>
              <a:rPr lang="hr-HR" sz="2400" dirty="0" err="1"/>
              <a:t>is</a:t>
            </a:r>
            <a:r>
              <a:rPr lang="hr-HR" sz="2400" dirty="0"/>
              <a:t> </a:t>
            </a:r>
            <a:r>
              <a:rPr lang="hr-HR" sz="2400" dirty="0" err="1"/>
              <a:t>the</a:t>
            </a:r>
            <a:r>
              <a:rPr lang="hr-HR" sz="2400" dirty="0"/>
              <a:t> </a:t>
            </a:r>
            <a:r>
              <a:rPr lang="hr-HR" sz="2400" dirty="0" err="1"/>
              <a:t>difference</a:t>
            </a:r>
            <a:r>
              <a:rPr lang="hr-HR" sz="2400" dirty="0" smtClean="0"/>
              <a:t>?</a:t>
            </a:r>
          </a:p>
          <a:p>
            <a:pPr marL="457200" lvl="1" indent="0">
              <a:buNone/>
            </a:pPr>
            <a:endParaRPr lang="hr-HR" sz="3000" dirty="0" smtClean="0"/>
          </a:p>
          <a:p>
            <a:r>
              <a:rPr lang="hr-HR" sz="3000" dirty="0" err="1" smtClean="0"/>
              <a:t>What</a:t>
            </a:r>
            <a:r>
              <a:rPr lang="hr-HR" sz="3000" dirty="0" smtClean="0"/>
              <a:t> </a:t>
            </a:r>
            <a:r>
              <a:rPr lang="hr-HR" sz="3000" dirty="0" err="1" smtClean="0"/>
              <a:t>is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problem? </a:t>
            </a:r>
            <a:r>
              <a:rPr lang="hr-HR" sz="3000" dirty="0" err="1" smtClean="0"/>
              <a:t>And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solution</a:t>
            </a:r>
            <a:r>
              <a:rPr lang="hr-HR" sz="3000" dirty="0" smtClean="0"/>
              <a:t>?</a:t>
            </a:r>
          </a:p>
          <a:p>
            <a:endParaRPr lang="hr-HR" sz="3000" dirty="0"/>
          </a:p>
        </p:txBody>
      </p:sp>
    </p:spTree>
    <p:extLst>
      <p:ext uri="{BB962C8B-B14F-4D97-AF65-F5344CB8AC3E}">
        <p14:creationId xmlns:p14="http://schemas.microsoft.com/office/powerpoint/2010/main" val="275240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000" dirty="0" err="1" smtClean="0"/>
              <a:t>It</a:t>
            </a:r>
            <a:r>
              <a:rPr lang="hr-HR" sz="3000" dirty="0" smtClean="0"/>
              <a:t> </a:t>
            </a:r>
            <a:r>
              <a:rPr lang="hr-HR" sz="3000" dirty="0" err="1" smtClean="0"/>
              <a:t>is</a:t>
            </a:r>
            <a:r>
              <a:rPr lang="hr-HR" sz="3000" dirty="0" smtClean="0"/>
              <a:t> </a:t>
            </a:r>
            <a:r>
              <a:rPr lang="hr-HR" sz="3000" dirty="0" err="1" smtClean="0"/>
              <a:t>very</a:t>
            </a:r>
            <a:r>
              <a:rPr lang="hr-HR" sz="3000" dirty="0" smtClean="0"/>
              <a:t> </a:t>
            </a:r>
            <a:r>
              <a:rPr lang="hr-HR" sz="3000" dirty="0" err="1" smtClean="0"/>
              <a:t>useful</a:t>
            </a:r>
            <a:r>
              <a:rPr lang="hr-HR" sz="3000" dirty="0" smtClean="0"/>
              <a:t> </a:t>
            </a:r>
            <a:r>
              <a:rPr lang="hr-HR" sz="3000" dirty="0" err="1" smtClean="0"/>
              <a:t>when</a:t>
            </a:r>
            <a:r>
              <a:rPr lang="hr-HR" sz="3000" dirty="0" smtClean="0"/>
              <a:t> </a:t>
            </a:r>
            <a:r>
              <a:rPr lang="hr-HR" sz="3000" dirty="0" err="1" smtClean="0"/>
              <a:t>null</a:t>
            </a:r>
            <a:r>
              <a:rPr lang="hr-HR" sz="3000" dirty="0" smtClean="0"/>
              <a:t> (</a:t>
            </a:r>
            <a:r>
              <a:rPr lang="hr-HR" sz="3000" dirty="0" err="1" smtClean="0"/>
              <a:t>background</a:t>
            </a:r>
            <a:r>
              <a:rPr lang="hr-HR" sz="3000" dirty="0" smtClean="0"/>
              <a:t>) </a:t>
            </a:r>
            <a:r>
              <a:rPr lang="hr-HR" sz="3000" dirty="0" err="1" smtClean="0"/>
              <a:t>distribution</a:t>
            </a:r>
            <a:r>
              <a:rPr lang="hr-HR" sz="3000" dirty="0" smtClean="0"/>
              <a:t> </a:t>
            </a:r>
            <a:r>
              <a:rPr lang="hr-HR" sz="3000" dirty="0" err="1" smtClean="0"/>
              <a:t>is</a:t>
            </a:r>
            <a:r>
              <a:rPr lang="hr-HR" sz="3000" dirty="0" smtClean="0"/>
              <a:t> </a:t>
            </a:r>
            <a:r>
              <a:rPr lang="hr-HR" sz="3000" dirty="0" err="1" smtClean="0"/>
              <a:t>not</a:t>
            </a:r>
            <a:r>
              <a:rPr lang="hr-HR" sz="3000" dirty="0" smtClean="0"/>
              <a:t> </a:t>
            </a:r>
            <a:r>
              <a:rPr lang="hr-HR" sz="3000" dirty="0" err="1" smtClean="0"/>
              <a:t>known</a:t>
            </a:r>
            <a:endParaRPr lang="hr-HR" sz="3000" dirty="0" smtClean="0"/>
          </a:p>
          <a:p>
            <a:endParaRPr lang="hr-HR" sz="3000" dirty="0" smtClean="0"/>
          </a:p>
          <a:p>
            <a:r>
              <a:rPr lang="hr-HR" sz="3000" dirty="0" smtClean="0"/>
              <a:t>Be </a:t>
            </a:r>
            <a:r>
              <a:rPr lang="hr-HR" sz="3000" dirty="0" err="1" smtClean="0"/>
              <a:t>careful</a:t>
            </a:r>
            <a:r>
              <a:rPr lang="hr-HR" sz="3000" dirty="0" smtClean="0"/>
              <a:t> how </a:t>
            </a:r>
            <a:r>
              <a:rPr lang="hr-HR" sz="3000" dirty="0" err="1" smtClean="0"/>
              <a:t>you</a:t>
            </a:r>
            <a:r>
              <a:rPr lang="hr-HR" sz="3000" dirty="0" smtClean="0"/>
              <a:t> use </a:t>
            </a:r>
            <a:r>
              <a:rPr lang="hr-HR" sz="3000" dirty="0" err="1" smtClean="0"/>
              <a:t>it</a:t>
            </a:r>
            <a:endParaRPr lang="hr-HR" sz="3000" dirty="0" smtClean="0"/>
          </a:p>
        </p:txBody>
      </p:sp>
    </p:spTree>
    <p:extLst>
      <p:ext uri="{BB962C8B-B14F-4D97-AF65-F5344CB8AC3E}">
        <p14:creationId xmlns:p14="http://schemas.microsoft.com/office/powerpoint/2010/main" val="149866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/>
          <a:lstStyle/>
          <a:p>
            <a:r>
              <a:rPr lang="hr-HR" dirty="0" err="1" smtClean="0"/>
              <a:t>Tree</a:t>
            </a:r>
            <a:r>
              <a:rPr lang="hr-HR" dirty="0" smtClean="0"/>
              <a:t> </a:t>
            </a:r>
            <a:r>
              <a:rPr lang="hr-HR" dirty="0" err="1" smtClean="0"/>
              <a:t>based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5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Decision trees</a:t>
            </a:r>
            <a:endParaRPr lang="hr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5379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Decision trees</a:t>
            </a:r>
            <a:endParaRPr lang="hr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3276600" cy="2457451"/>
          </a:xfr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277544"/>
              </p:ext>
            </p:extLst>
          </p:nvPr>
        </p:nvGraphicFramePr>
        <p:xfrm>
          <a:off x="4572000" y="1371600"/>
          <a:ext cx="4305300" cy="3267075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477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gender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isBold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longHair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galsses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blondHair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Charles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Paul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David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Anita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Claire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Susan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Bernard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B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524559"/>
            <a:ext cx="4166507" cy="264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1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Decision trees</a:t>
            </a:r>
            <a:endParaRPr lang="hr-B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44" y="2135326"/>
            <a:ext cx="455671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13912" y="2567463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Terminology:</a:t>
            </a:r>
          </a:p>
          <a:p>
            <a:endParaRPr lang="hr-BA" dirty="0" smtClean="0"/>
          </a:p>
          <a:p>
            <a:r>
              <a:rPr lang="hr-BA" dirty="0" smtClean="0"/>
              <a:t>Classification tree</a:t>
            </a:r>
          </a:p>
          <a:p>
            <a:r>
              <a:rPr lang="hr-BA" dirty="0" smtClean="0"/>
              <a:t>3 internal nodes</a:t>
            </a:r>
          </a:p>
          <a:p>
            <a:r>
              <a:rPr lang="hr-BA" dirty="0" smtClean="0"/>
              <a:t>4 terminal nodes = leafs, they represent the mean of the response for the observations that fall there.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32734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Decision trees</a:t>
            </a:r>
            <a:endParaRPr lang="hr-B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10797"/>
            <a:ext cx="48196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600200"/>
            <a:ext cx="3486150" cy="337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0650" y="160020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Hitters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7040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Introduction</a:t>
            </a:r>
            <a:r>
              <a:rPr lang="hr-HR" dirty="0" smtClean="0"/>
              <a:t> – </a:t>
            </a:r>
            <a:r>
              <a:rPr lang="hr-HR" dirty="0" err="1" smtClean="0"/>
              <a:t>resampling</a:t>
            </a:r>
            <a:r>
              <a:rPr lang="hr-HR" dirty="0" smtClean="0"/>
              <a:t>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What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resampling</a:t>
            </a:r>
            <a:r>
              <a:rPr lang="hr-HR" dirty="0" smtClean="0"/>
              <a:t>?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r>
              <a:rPr lang="hr-HR" dirty="0" smtClean="0"/>
              <a:t> </a:t>
            </a:r>
            <a:r>
              <a:rPr lang="hr-HR" dirty="0" err="1" smtClean="0"/>
              <a:t>did</a:t>
            </a:r>
            <a:r>
              <a:rPr lang="hr-HR" dirty="0" smtClean="0"/>
              <a:t> </a:t>
            </a:r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mention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far?</a:t>
            </a:r>
          </a:p>
          <a:p>
            <a:endParaRPr lang="hr-HR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Decision trees</a:t>
            </a:r>
            <a:endParaRPr lang="hr-B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3200400" cy="285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30837"/>
            <a:ext cx="4801784" cy="483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56738"/>
            <a:ext cx="3157988" cy="280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0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How to build a tree? – General </a:t>
            </a:r>
            <a:r>
              <a:rPr lang="hr-BA" dirty="0" err="1" smtClean="0"/>
              <a:t>idea</a:t>
            </a:r>
            <a:endParaRPr lang="hr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07881"/>
          </a:xfrm>
        </p:spPr>
        <p:txBody>
          <a:bodyPr/>
          <a:lstStyle/>
          <a:p>
            <a:pPr marL="0" indent="0">
              <a:buNone/>
            </a:pPr>
            <a:r>
              <a:rPr lang="hr-BA" dirty="0" smtClean="0"/>
              <a:t>Divide predictor space into J distinct and nonoverlaping boxes.</a:t>
            </a:r>
          </a:p>
          <a:p>
            <a:pPr marL="0" indent="0">
              <a:buNone/>
            </a:pPr>
            <a:endParaRPr lang="hr-B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22081"/>
            <a:ext cx="259677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170" y="2810540"/>
            <a:ext cx="2474116" cy="222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16060"/>
            <a:ext cx="2623531" cy="234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01477" y="3588082"/>
            <a:ext cx="870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 . . .</a:t>
            </a:r>
            <a:endParaRPr lang="hr-BA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307785" y="505714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1</a:t>
            </a:r>
            <a:endParaRPr lang="hr-BA" dirty="0"/>
          </a:p>
        </p:txBody>
      </p:sp>
      <p:sp>
        <p:nvSpPr>
          <p:cNvPr id="10" name="TextBox 9"/>
          <p:cNvSpPr txBox="1"/>
          <p:nvPr/>
        </p:nvSpPr>
        <p:spPr>
          <a:xfrm>
            <a:off x="2842184" y="505714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2</a:t>
            </a:r>
            <a:endParaRPr lang="hr-BA" dirty="0"/>
          </a:p>
        </p:txBody>
      </p:sp>
      <p:sp>
        <p:nvSpPr>
          <p:cNvPr id="11" name="TextBox 10"/>
          <p:cNvSpPr txBox="1"/>
          <p:nvPr/>
        </p:nvSpPr>
        <p:spPr>
          <a:xfrm>
            <a:off x="6417165" y="505714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n</a:t>
            </a:r>
            <a:endParaRPr lang="hr-BA" dirty="0"/>
          </a:p>
        </p:txBody>
      </p:sp>
      <p:sp>
        <p:nvSpPr>
          <p:cNvPr id="13" name="TextBox 12"/>
          <p:cNvSpPr txBox="1"/>
          <p:nvPr/>
        </p:nvSpPr>
        <p:spPr>
          <a:xfrm>
            <a:off x="5401477" y="4964808"/>
            <a:ext cx="870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 . . .</a:t>
            </a:r>
            <a:endParaRPr lang="hr-BA" sz="3000" dirty="0"/>
          </a:p>
        </p:txBody>
      </p:sp>
    </p:spTree>
    <p:extLst>
      <p:ext uri="{BB962C8B-B14F-4D97-AF65-F5344CB8AC3E}">
        <p14:creationId xmlns:p14="http://schemas.microsoft.com/office/powerpoint/2010/main" val="42659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How to build a tree? </a:t>
            </a:r>
            <a:r>
              <a:rPr lang="hr-BA" dirty="0"/>
              <a:t>– General </a:t>
            </a:r>
            <a:r>
              <a:rPr lang="hr-BA" dirty="0" err="1"/>
              <a:t>idea</a:t>
            </a:r>
            <a:endParaRPr lang="hr-B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65070"/>
            <a:ext cx="1766759" cy="155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9" y="1353529"/>
            <a:ext cx="1683309" cy="1511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59050"/>
            <a:ext cx="1784966" cy="159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7246" y="1875591"/>
            <a:ext cx="846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 . . .</a:t>
            </a:r>
            <a:endParaRPr lang="hr-BA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92437" y="2929256"/>
            <a:ext cx="155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1</a:t>
            </a:r>
            <a:endParaRPr lang="hr-BA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2953799"/>
            <a:ext cx="155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2</a:t>
            </a:r>
            <a:endParaRPr lang="hr-BA" dirty="0"/>
          </a:p>
        </p:txBody>
      </p:sp>
      <p:sp>
        <p:nvSpPr>
          <p:cNvPr id="11" name="TextBox 10"/>
          <p:cNvSpPr txBox="1"/>
          <p:nvPr/>
        </p:nvSpPr>
        <p:spPr>
          <a:xfrm>
            <a:off x="6741090" y="2953799"/>
            <a:ext cx="155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Possible division n</a:t>
            </a:r>
            <a:endParaRPr lang="hr-BA" dirty="0"/>
          </a:p>
        </p:txBody>
      </p:sp>
      <p:sp>
        <p:nvSpPr>
          <p:cNvPr id="13" name="TextBox 12"/>
          <p:cNvSpPr txBox="1"/>
          <p:nvPr/>
        </p:nvSpPr>
        <p:spPr>
          <a:xfrm>
            <a:off x="5377245" y="3059167"/>
            <a:ext cx="845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 . . .</a:t>
            </a:r>
            <a:endParaRPr lang="hr-BA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830145" y="3876120"/>
            <a:ext cx="5688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>
                <a:solidFill>
                  <a:srgbClr val="FF0000"/>
                </a:solidFill>
              </a:rPr>
              <a:t>Which division is better? – use RSS</a:t>
            </a:r>
            <a:endParaRPr lang="hr-BA" sz="3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3" y="4495800"/>
            <a:ext cx="4191000" cy="169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4876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goal is to find boxes R1, . . . , RJ that minimize the RSS, </a:t>
            </a:r>
            <a:r>
              <a:rPr lang="en-US" dirty="0" smtClean="0"/>
              <a:t>where </a:t>
            </a:r>
            <a:r>
              <a:rPr lang="en-US" dirty="0"/>
              <a:t>ˆ</a:t>
            </a:r>
            <a:r>
              <a:rPr lang="en-US" dirty="0" err="1"/>
              <a:t>yRj</a:t>
            </a:r>
            <a:r>
              <a:rPr lang="en-US" dirty="0"/>
              <a:t> is the mean response for the training observations within the </a:t>
            </a:r>
            <a:r>
              <a:rPr lang="en-US" dirty="0" err="1"/>
              <a:t>jth</a:t>
            </a:r>
            <a:r>
              <a:rPr lang="en-US" dirty="0"/>
              <a:t> box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4388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How to build a </a:t>
            </a:r>
            <a:r>
              <a:rPr lang="hr-BA" dirty="0" err="1" smtClean="0"/>
              <a:t>tree</a:t>
            </a:r>
            <a:r>
              <a:rPr lang="hr-BA" dirty="0"/>
              <a:t>? – General </a:t>
            </a:r>
            <a:r>
              <a:rPr lang="hr-BA" dirty="0" err="1"/>
              <a:t>idea</a:t>
            </a:r>
            <a:r>
              <a:rPr lang="hr-BA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447800"/>
            <a:ext cx="7009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>
                <a:solidFill>
                  <a:srgbClr val="FF0000"/>
                </a:solidFill>
              </a:rPr>
              <a:t>Are there not too many possible partitions? – binary splitting approach:</a:t>
            </a:r>
            <a:endParaRPr lang="hr-BA" sz="3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2667000"/>
            <a:ext cx="792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BA" sz="3000" dirty="0" smtClean="0"/>
              <a:t>Top down : begin at the top and act successively</a:t>
            </a:r>
          </a:p>
          <a:p>
            <a:r>
              <a:rPr lang="hr-BA" sz="3000" dirty="0" smtClean="0"/>
              <a:t>greedy : don’t </a:t>
            </a:r>
            <a:r>
              <a:rPr lang="hr-BA" sz="3000" dirty="0" err="1" smtClean="0"/>
              <a:t>look</a:t>
            </a:r>
            <a:r>
              <a:rPr lang="hr-BA" sz="3000" dirty="0" smtClean="0"/>
              <a:t> </a:t>
            </a:r>
            <a:r>
              <a:rPr lang="hr-BA" sz="3000" dirty="0" err="1" smtClean="0"/>
              <a:t>ahead</a:t>
            </a:r>
            <a:endParaRPr lang="hr-BA" sz="3000" dirty="0" smtClean="0"/>
          </a:p>
          <a:p>
            <a:endParaRPr lang="hr-BA" sz="3000" dirty="0"/>
          </a:p>
          <a:p>
            <a:endParaRPr lang="hr-BA" sz="2000" dirty="0"/>
          </a:p>
          <a:p>
            <a:r>
              <a:rPr lang="hr-BA" sz="2000" dirty="0" smtClean="0">
                <a:solidFill>
                  <a:srgbClr val="92D050"/>
                </a:solidFill>
              </a:rPr>
              <a:t>First </a:t>
            </a:r>
            <a:r>
              <a:rPr lang="hr-BA" sz="2000" dirty="0" err="1" smtClean="0">
                <a:solidFill>
                  <a:srgbClr val="92D050"/>
                </a:solidFill>
              </a:rPr>
              <a:t>ask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about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the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gender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because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it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will</a:t>
            </a:r>
            <a:r>
              <a:rPr lang="hr-BA" sz="2000" dirty="0" smtClean="0">
                <a:solidFill>
                  <a:srgbClr val="92D050"/>
                </a:solidFill>
              </a:rPr>
              <a:t> filter </a:t>
            </a:r>
            <a:r>
              <a:rPr lang="hr-BA" sz="2000" dirty="0" err="1" smtClean="0">
                <a:solidFill>
                  <a:srgbClr val="92D050"/>
                </a:solidFill>
              </a:rPr>
              <a:t>out</a:t>
            </a:r>
            <a:r>
              <a:rPr lang="hr-BA" sz="2000" dirty="0" smtClean="0">
                <a:solidFill>
                  <a:srgbClr val="92D050"/>
                </a:solidFill>
              </a:rPr>
              <a:t> most </a:t>
            </a:r>
            <a:r>
              <a:rPr lang="hr-BA" sz="2000" dirty="0" err="1" smtClean="0">
                <a:solidFill>
                  <a:srgbClr val="92D050"/>
                </a:solidFill>
              </a:rPr>
              <a:t>subjects</a:t>
            </a:r>
            <a:r>
              <a:rPr lang="hr-BA" sz="2000" dirty="0" smtClean="0">
                <a:solidFill>
                  <a:srgbClr val="92D050"/>
                </a:solidFill>
              </a:rPr>
              <a:t> </a:t>
            </a:r>
            <a:r>
              <a:rPr lang="hr-BA" sz="2000" dirty="0" err="1" smtClean="0">
                <a:solidFill>
                  <a:srgbClr val="92D050"/>
                </a:solidFill>
              </a:rPr>
              <a:t>in</a:t>
            </a:r>
            <a:r>
              <a:rPr lang="hr-BA" sz="2000" dirty="0" smtClean="0">
                <a:solidFill>
                  <a:srgbClr val="92D050"/>
                </a:solidFill>
              </a:rPr>
              <a:t> most </a:t>
            </a:r>
            <a:r>
              <a:rPr lang="hr-BA" sz="2000" dirty="0" err="1" smtClean="0">
                <a:solidFill>
                  <a:srgbClr val="92D050"/>
                </a:solidFill>
              </a:rPr>
              <a:t>cases</a:t>
            </a:r>
            <a:r>
              <a:rPr lang="hr-BA" sz="2000" dirty="0" smtClean="0">
                <a:solidFill>
                  <a:srgbClr val="92D050"/>
                </a:solidFill>
              </a:rPr>
              <a:t>.</a:t>
            </a:r>
          </a:p>
          <a:p>
            <a:endParaRPr lang="hr-BA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3" y="4889896"/>
            <a:ext cx="2449294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Building a tree in details (1,2,3)</a:t>
            </a:r>
            <a:endParaRPr lang="hr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hr-BA" dirty="0" smtClean="0"/>
              <a:t>Select a predictor and cutpoint such that that split will lead to greatest reduction in RSS</a:t>
            </a:r>
          </a:p>
          <a:p>
            <a:pPr marL="514350" indent="-514350">
              <a:buAutoNum type="arabicPeriod"/>
            </a:pPr>
            <a:r>
              <a:rPr lang="hr-BA" dirty="0" smtClean="0"/>
              <a:t>Repeat within defined regions</a:t>
            </a:r>
          </a:p>
          <a:p>
            <a:pPr marL="514350" indent="-514350">
              <a:buAutoNum type="arabicPeriod"/>
            </a:pPr>
            <a:r>
              <a:rPr lang="hr-BA" dirty="0" smtClean="0"/>
              <a:t>Stop </a:t>
            </a:r>
            <a:r>
              <a:rPr lang="hr-BA" dirty="0" smtClean="0">
                <a:solidFill>
                  <a:srgbClr val="FF0000"/>
                </a:solidFill>
              </a:rPr>
              <a:t>at some point</a:t>
            </a:r>
            <a:r>
              <a:rPr lang="hr-BA" dirty="0" smtClean="0"/>
              <a:t>. (for example when a region after the next splitting would contain less than 5 observations)</a:t>
            </a:r>
          </a:p>
          <a:p>
            <a:pPr marL="514350" indent="-514350">
              <a:buAutoNum type="arabicPeriod"/>
            </a:pPr>
            <a:r>
              <a:rPr lang="hr-BA" dirty="0" smtClean="0">
                <a:solidFill>
                  <a:srgbClr val="00B050"/>
                </a:solidFill>
              </a:rPr>
              <a:t>Predict response for new data using this tree as a model. </a:t>
            </a:r>
            <a:endParaRPr lang="hr-BA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Problem: overfitting.</a:t>
            </a:r>
            <a:endParaRPr lang="hr-BA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943600" cy="52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942" y="35814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2400" dirty="0" smtClean="0"/>
              <a:t>Example:</a:t>
            </a:r>
          </a:p>
          <a:p>
            <a:r>
              <a:rPr lang="hr-BA" sz="2400" dirty="0" smtClean="0"/>
              <a:t>Try the model on me</a:t>
            </a:r>
            <a:endParaRPr lang="hr-BA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5486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09800" y="56388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4400" y="609600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me</a:t>
            </a:r>
            <a:endParaRPr lang="hr-BA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6096000"/>
            <a:ext cx="135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Lower salary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340344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err="1" smtClean="0">
                <a:solidFill>
                  <a:srgbClr val="FF0000"/>
                </a:solidFill>
              </a:rPr>
              <a:t>Ideas</a:t>
            </a:r>
            <a:r>
              <a:rPr lang="hr-BA" dirty="0" smtClean="0">
                <a:solidFill>
                  <a:srgbClr val="FF0000"/>
                </a:solidFill>
              </a:rPr>
              <a:t>?</a:t>
            </a:r>
            <a:endParaRPr lang="hr-BA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943600" cy="52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942" y="35814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2400" dirty="0" smtClean="0"/>
              <a:t>Example:</a:t>
            </a:r>
          </a:p>
          <a:p>
            <a:r>
              <a:rPr lang="hr-BA" sz="2400" dirty="0" smtClean="0"/>
              <a:t>Try the model on me</a:t>
            </a:r>
            <a:endParaRPr lang="hr-BA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6800" y="54864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09800" y="56388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4400" y="609600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me</a:t>
            </a:r>
            <a:endParaRPr lang="hr-BA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6096000"/>
            <a:ext cx="135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smtClean="0"/>
              <a:t>Lower salary</a:t>
            </a:r>
            <a:endParaRPr lang="hr-BA" dirty="0"/>
          </a:p>
        </p:txBody>
      </p:sp>
      <p:pic>
        <p:nvPicPr>
          <p:cNvPr id="12" name="Picture 2" descr="Slikovni rezultat za Ide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21596"/>
            <a:ext cx="7634650" cy="38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Solution: pruning</a:t>
            </a:r>
            <a:endParaRPr lang="hr-B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11" y="2562225"/>
            <a:ext cx="3585748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84" y="1371600"/>
            <a:ext cx="3876675" cy="11906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929284" y="1648599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Pay a cost for complexity:</a:t>
            </a:r>
            <a:endParaRPr lang="hr-BA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32004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Select optimal </a:t>
            </a:r>
            <a:r>
              <a:rPr lang="hr-BA" sz="3000" dirty="0" smtClean="0">
                <a:ea typeface="Gulim"/>
                <a:sym typeface="Symbol"/>
              </a:rPr>
              <a:t> by cross validation </a:t>
            </a:r>
            <a:endParaRPr lang="hr-BA" sz="3000" dirty="0"/>
          </a:p>
        </p:txBody>
      </p:sp>
    </p:spTree>
    <p:extLst>
      <p:ext uri="{BB962C8B-B14F-4D97-AF65-F5344CB8AC3E}">
        <p14:creationId xmlns:p14="http://schemas.microsoft.com/office/powerpoint/2010/main" val="38393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Summary: tree algorithm</a:t>
            </a:r>
            <a:endParaRPr lang="hr-BA" dirty="0"/>
          </a:p>
        </p:txBody>
      </p:sp>
      <p:sp>
        <p:nvSpPr>
          <p:cNvPr id="5" name="Rectangle 4"/>
          <p:cNvSpPr/>
          <p:nvPr/>
        </p:nvSpPr>
        <p:spPr>
          <a:xfrm>
            <a:off x="533400" y="1447800"/>
            <a:ext cx="8305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smtClean="0"/>
              <a:t>Use </a:t>
            </a:r>
            <a:r>
              <a:rPr lang="en-US" sz="2200" dirty="0"/>
              <a:t>recursive binary splitting to grow a large tree on the training data, stopping only when each terminal node has fewer than some minimum number of observations. </a:t>
            </a:r>
            <a:endParaRPr lang="hr-BA" sz="2200" dirty="0" smtClean="0"/>
          </a:p>
          <a:p>
            <a:pPr marL="342900" indent="-342900">
              <a:buAutoNum type="arabicPeriod"/>
            </a:pPr>
            <a:r>
              <a:rPr lang="en-US" sz="2200" dirty="0" smtClean="0"/>
              <a:t>Apply </a:t>
            </a:r>
            <a:r>
              <a:rPr lang="en-US" sz="2200" dirty="0"/>
              <a:t>cost complexity pruning to the large tree in order to obtain a sequence of best </a:t>
            </a:r>
            <a:r>
              <a:rPr lang="en-US" sz="2200" dirty="0" err="1"/>
              <a:t>subtrees</a:t>
            </a:r>
            <a:r>
              <a:rPr lang="en-US" sz="2200" dirty="0"/>
              <a:t>, as a function of α. </a:t>
            </a:r>
            <a:endParaRPr lang="hr-BA" sz="2200" dirty="0" smtClean="0"/>
          </a:p>
          <a:p>
            <a:pPr marL="342900" indent="-342900">
              <a:buAutoNum type="arabicPeriod"/>
            </a:pPr>
            <a:r>
              <a:rPr lang="en-US" sz="2200" dirty="0" smtClean="0"/>
              <a:t>Use </a:t>
            </a:r>
            <a:r>
              <a:rPr lang="en-US" sz="2200" dirty="0"/>
              <a:t>K-fold cross-validation to choose α. For each k = 1, . . . , K</a:t>
            </a:r>
            <a:r>
              <a:rPr lang="en-US" sz="2200" dirty="0" smtClean="0"/>
              <a:t>:</a:t>
            </a:r>
            <a:endParaRPr lang="hr-BA" sz="2200" dirty="0" smtClean="0"/>
          </a:p>
          <a:p>
            <a:pPr marL="800100" lvl="1" indent="-342900">
              <a:buAutoNum type="arabicPeriod"/>
            </a:pPr>
            <a:r>
              <a:rPr lang="en-US" sz="2200" dirty="0"/>
              <a:t>Repeat Steps 1 and 2 on the K−1 K </a:t>
            </a:r>
            <a:r>
              <a:rPr lang="en-US" sz="2200" dirty="0" err="1"/>
              <a:t>th</a:t>
            </a:r>
            <a:r>
              <a:rPr lang="en-US" sz="2200" dirty="0"/>
              <a:t> fraction of the training data, excluding the </a:t>
            </a:r>
            <a:r>
              <a:rPr lang="en-US" sz="2200" dirty="0" err="1"/>
              <a:t>kth</a:t>
            </a:r>
            <a:r>
              <a:rPr lang="en-US" sz="2200" dirty="0"/>
              <a:t> fold. </a:t>
            </a:r>
            <a:endParaRPr lang="hr-BA" sz="2200" dirty="0"/>
          </a:p>
          <a:p>
            <a:pPr marL="800100" lvl="1" indent="-342900">
              <a:buAutoNum type="arabicPeriod"/>
            </a:pPr>
            <a:r>
              <a:rPr lang="en-US" sz="2200" dirty="0"/>
              <a:t>Evaluate the mean squared prediction error on the data in the left-out </a:t>
            </a:r>
            <a:r>
              <a:rPr lang="en-US" sz="2200" dirty="0" err="1"/>
              <a:t>kth</a:t>
            </a:r>
            <a:r>
              <a:rPr lang="en-US" sz="2200" dirty="0"/>
              <a:t> fold, as a function of α. Average the results, and pick α to minimize the average error. </a:t>
            </a:r>
            <a:endParaRPr lang="hr-BA" sz="2200" dirty="0" smtClean="0"/>
          </a:p>
          <a:p>
            <a:pPr marL="342900" indent="-342900">
              <a:buAutoNum type="arabicPeriod"/>
            </a:pPr>
            <a:r>
              <a:rPr lang="en-US" sz="2200" dirty="0" smtClean="0"/>
              <a:t> Return </a:t>
            </a:r>
            <a:r>
              <a:rPr lang="en-US" sz="2200" dirty="0"/>
              <a:t>the </a:t>
            </a:r>
            <a:r>
              <a:rPr lang="en-US" sz="2200" dirty="0" err="1"/>
              <a:t>subtree</a:t>
            </a:r>
            <a:r>
              <a:rPr lang="en-US" sz="2200" dirty="0"/>
              <a:t> from Step 2 that corresponds to the chosen value of α. </a:t>
            </a:r>
          </a:p>
          <a:p>
            <a:pPr marL="342900" indent="-342900">
              <a:buAutoNum type="arabicPeriod"/>
            </a:pPr>
            <a:endParaRPr lang="hr-BA" sz="2200" dirty="0" smtClean="0"/>
          </a:p>
        </p:txBody>
      </p:sp>
    </p:spTree>
    <p:extLst>
      <p:ext uri="{BB962C8B-B14F-4D97-AF65-F5344CB8AC3E}">
        <p14:creationId xmlns:p14="http://schemas.microsoft.com/office/powerpoint/2010/main" val="8253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Classification trees – no RSS</a:t>
            </a:r>
            <a:endParaRPr lang="hr-B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27051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7600" y="1905000"/>
            <a:ext cx="485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dirty="0">
                <a:solidFill>
                  <a:srgbClr val="FF0000"/>
                </a:solidFill>
              </a:rPr>
              <a:t>Classification error rate </a:t>
            </a:r>
            <a:r>
              <a:rPr lang="hr-BA" dirty="0"/>
              <a:t>- not sufficiently </a:t>
            </a:r>
            <a:r>
              <a:rPr lang="hr-BA" dirty="0" smtClean="0"/>
              <a:t>sensitive.</a:t>
            </a:r>
            <a:endParaRPr lang="hr-BA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72571"/>
            <a:ext cx="31432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7600" y="3271567"/>
            <a:ext cx="46834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sz="2400" dirty="0" smtClean="0">
                <a:solidFill>
                  <a:srgbClr val="92D050"/>
                </a:solidFill>
              </a:rPr>
              <a:t>Gini index </a:t>
            </a:r>
            <a:r>
              <a:rPr lang="hr-BA" dirty="0" smtClean="0"/>
              <a:t>– a measure of node „</a:t>
            </a:r>
            <a:r>
              <a:rPr lang="hr-BA" dirty="0" err="1" smtClean="0"/>
              <a:t>purity</a:t>
            </a:r>
            <a:r>
              <a:rPr lang="hr-BA" dirty="0" smtClean="0"/>
              <a:t>”</a:t>
            </a:r>
          </a:p>
          <a:p>
            <a:r>
              <a:rPr lang="hr-BA" dirty="0" err="1" smtClean="0"/>
              <a:t>Conclude</a:t>
            </a:r>
            <a:r>
              <a:rPr lang="hr-BA" dirty="0" smtClean="0"/>
              <a:t> </a:t>
            </a:r>
            <a:r>
              <a:rPr lang="hr-BA" dirty="0" err="1" smtClean="0"/>
              <a:t>by</a:t>
            </a:r>
            <a:r>
              <a:rPr lang="hr-BA" dirty="0" smtClean="0"/>
              <a:t> formula</a:t>
            </a:r>
          </a:p>
          <a:p>
            <a:r>
              <a:rPr lang="hr-BA" dirty="0"/>
              <a:t>	</a:t>
            </a:r>
            <a:r>
              <a:rPr lang="hr-BA" dirty="0" smtClean="0"/>
              <a:t> – </a:t>
            </a:r>
            <a:r>
              <a:rPr lang="hr-BA" dirty="0" err="1" smtClean="0"/>
              <a:t>which</a:t>
            </a:r>
            <a:r>
              <a:rPr lang="hr-BA" dirty="0" smtClean="0"/>
              <a:t> </a:t>
            </a:r>
            <a:r>
              <a:rPr lang="hr-BA" dirty="0" err="1" smtClean="0"/>
              <a:t>is</a:t>
            </a:r>
            <a:r>
              <a:rPr lang="hr-BA" dirty="0" smtClean="0"/>
              <a:t> </a:t>
            </a:r>
            <a:r>
              <a:rPr lang="hr-BA" dirty="0" err="1" smtClean="0"/>
              <a:t>better</a:t>
            </a:r>
            <a:r>
              <a:rPr lang="hr-BA" dirty="0" smtClean="0"/>
              <a:t>- </a:t>
            </a:r>
            <a:r>
              <a:rPr lang="hr-BA" dirty="0" err="1" smtClean="0"/>
              <a:t>larger</a:t>
            </a:r>
            <a:r>
              <a:rPr lang="hr-BA" dirty="0" smtClean="0"/>
              <a:t> </a:t>
            </a:r>
            <a:r>
              <a:rPr lang="hr-BA" dirty="0" err="1" smtClean="0"/>
              <a:t>or</a:t>
            </a:r>
            <a:r>
              <a:rPr lang="hr-BA" dirty="0" smtClean="0"/>
              <a:t> </a:t>
            </a:r>
            <a:r>
              <a:rPr lang="hr-BA" dirty="0" err="1" smtClean="0"/>
              <a:t>smaller</a:t>
            </a:r>
            <a:r>
              <a:rPr lang="hr-BA" dirty="0" smtClean="0"/>
              <a:t> G?</a:t>
            </a:r>
            <a:endParaRPr lang="hr-BA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4724398"/>
            <a:ext cx="284797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57599" y="5077894"/>
            <a:ext cx="4019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sz="2400" dirty="0" smtClean="0">
                <a:solidFill>
                  <a:srgbClr val="92D050"/>
                </a:solidFill>
              </a:rPr>
              <a:t>Cross entropy </a:t>
            </a:r>
            <a:r>
              <a:rPr lang="hr-BA" dirty="0" smtClean="0"/>
              <a:t>– similar to gini index.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193123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Introduction</a:t>
            </a:r>
            <a:r>
              <a:rPr lang="hr-HR" dirty="0" smtClean="0"/>
              <a:t> – </a:t>
            </a:r>
            <a:r>
              <a:rPr lang="hr-HR" dirty="0" err="1" smtClean="0"/>
              <a:t>resampling</a:t>
            </a:r>
            <a:r>
              <a:rPr lang="hr-HR" dirty="0" smtClean="0"/>
              <a:t>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What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resampling</a:t>
            </a:r>
            <a:r>
              <a:rPr lang="hr-HR" dirty="0" smtClean="0"/>
              <a:t>?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r>
              <a:rPr lang="hr-HR" dirty="0" smtClean="0"/>
              <a:t> </a:t>
            </a:r>
            <a:r>
              <a:rPr lang="hr-HR" dirty="0" err="1" smtClean="0"/>
              <a:t>did</a:t>
            </a:r>
            <a:r>
              <a:rPr lang="hr-HR" dirty="0" smtClean="0"/>
              <a:t> </a:t>
            </a:r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mention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far?</a:t>
            </a:r>
          </a:p>
          <a:p>
            <a:pPr lvl="1"/>
            <a:r>
              <a:rPr lang="hr-HR" dirty="0" smtClean="0"/>
              <a:t>A: </a:t>
            </a:r>
            <a:r>
              <a:rPr lang="hr-HR" dirty="0" err="1" smtClean="0"/>
              <a:t>Validation</a:t>
            </a:r>
            <a:r>
              <a:rPr lang="hr-HR" dirty="0" smtClean="0"/>
              <a:t> set, </a:t>
            </a:r>
            <a:r>
              <a:rPr lang="hr-HR" dirty="0" err="1" smtClean="0"/>
              <a:t>Cross</a:t>
            </a:r>
            <a:r>
              <a:rPr lang="hr-HR" dirty="0" smtClean="0"/>
              <a:t> </a:t>
            </a:r>
            <a:r>
              <a:rPr lang="hr-HR" dirty="0" err="1" smtClean="0"/>
              <a:t>validation</a:t>
            </a:r>
            <a:endParaRPr lang="hr-HR" dirty="0" smtClean="0"/>
          </a:p>
          <a:p>
            <a:r>
              <a:rPr lang="hr-HR" dirty="0" err="1" smtClean="0"/>
              <a:t>What</a:t>
            </a:r>
            <a:r>
              <a:rPr lang="hr-HR" dirty="0" smtClean="0"/>
              <a:t> are </a:t>
            </a:r>
            <a:r>
              <a:rPr lang="hr-HR" dirty="0" err="1" smtClean="0"/>
              <a:t>they</a:t>
            </a:r>
            <a:r>
              <a:rPr lang="hr-HR" dirty="0" smtClean="0"/>
              <a:t> </a:t>
            </a:r>
            <a:r>
              <a:rPr lang="hr-HR" dirty="0" err="1" smtClean="0"/>
              <a:t>good</a:t>
            </a:r>
            <a:r>
              <a:rPr lang="hr-HR" dirty="0" smtClean="0"/>
              <a:t> for?</a:t>
            </a:r>
          </a:p>
          <a:p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Trees vs linear models</a:t>
            </a:r>
            <a:endParaRPr lang="hr-B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0"/>
            <a:ext cx="4876800" cy="475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4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Advantages and Disadvantages</a:t>
            </a:r>
            <a:endParaRPr lang="hr-BA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524000"/>
            <a:ext cx="7696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sz="3000" dirty="0" smtClean="0"/>
              <a:t>+ 	easy to explain</a:t>
            </a:r>
          </a:p>
          <a:p>
            <a:r>
              <a:rPr lang="hr-BA" sz="3000" dirty="0" smtClean="0"/>
              <a:t>+	mirror human decision making</a:t>
            </a:r>
          </a:p>
          <a:p>
            <a:r>
              <a:rPr lang="hr-BA" sz="3000" dirty="0" smtClean="0"/>
              <a:t>+	easy interpretation and display</a:t>
            </a:r>
          </a:p>
          <a:p>
            <a:r>
              <a:rPr lang="hr-BA" sz="3000" dirty="0" smtClean="0"/>
              <a:t>+	easily handle qualitative predictors</a:t>
            </a:r>
          </a:p>
          <a:p>
            <a:endParaRPr lang="hr-BA" sz="3000" dirty="0"/>
          </a:p>
          <a:p>
            <a:endParaRPr lang="hr-BA" sz="3000" dirty="0" smtClean="0"/>
          </a:p>
          <a:p>
            <a:r>
              <a:rPr lang="hr-BA" sz="3000" b="1" dirty="0" smtClean="0">
                <a:solidFill>
                  <a:srgbClr val="FF0000"/>
                </a:solidFill>
              </a:rPr>
              <a:t>-</a:t>
            </a:r>
            <a:r>
              <a:rPr lang="hr-BA" sz="3000" dirty="0" smtClean="0">
                <a:solidFill>
                  <a:srgbClr val="FF0000"/>
                </a:solidFill>
              </a:rPr>
              <a:t>	Are not as accurate as other regression 	and classification approaches</a:t>
            </a:r>
            <a:endParaRPr lang="hr-BA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hr-BA" dirty="0" err="1" smtClean="0"/>
              <a:t>Bagging</a:t>
            </a:r>
            <a:r>
              <a:rPr lang="hr-BA" dirty="0" smtClean="0"/>
              <a:t/>
            </a:r>
            <a:br>
              <a:rPr lang="hr-BA" dirty="0" smtClean="0"/>
            </a:br>
            <a:r>
              <a:rPr lang="hr-BA" dirty="0" err="1" smtClean="0">
                <a:solidFill>
                  <a:schemeClr val="bg1">
                    <a:lumMod val="65000"/>
                  </a:schemeClr>
                </a:solidFill>
              </a:rPr>
              <a:t>bootstrap</a:t>
            </a:r>
            <a:r>
              <a:rPr lang="hr-BA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r-BA" dirty="0" err="1" smtClean="0">
                <a:solidFill>
                  <a:schemeClr val="bg1">
                    <a:lumMod val="65000"/>
                  </a:schemeClr>
                </a:solidFill>
              </a:rPr>
              <a:t>aggregation</a:t>
            </a:r>
            <a:endParaRPr lang="hr-B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Bagging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62000" y="1066800"/>
                <a:ext cx="73152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hr-HR" sz="3000" dirty="0" err="1" smtClean="0">
                    <a:solidFill>
                      <a:srgbClr val="00B050"/>
                    </a:solidFill>
                  </a:rPr>
                  <a:t>Averaging</a:t>
                </a:r>
                <a:r>
                  <a:rPr lang="hr-HR" sz="3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rgbClr val="00B050"/>
                    </a:solidFill>
                  </a:rPr>
                  <a:t>reduces</a:t>
                </a:r>
                <a:r>
                  <a:rPr lang="hr-HR" sz="3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rgbClr val="00B050"/>
                    </a:solidFill>
                  </a:rPr>
                  <a:t>the</a:t>
                </a:r>
                <a:r>
                  <a:rPr lang="hr-HR" sz="3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rgbClr val="00B050"/>
                    </a:solidFill>
                  </a:rPr>
                  <a:t>variance</a:t>
                </a:r>
                <a:r>
                  <a:rPr lang="hr-HR" sz="3000" dirty="0" smtClean="0"/>
                  <a:t>:</a:t>
                </a:r>
              </a:p>
              <a:p>
                <a:r>
                  <a:rPr lang="hr-HR" sz="3000" dirty="0" smtClean="0">
                    <a:solidFill>
                      <a:schemeClr val="tx1"/>
                    </a:solidFill>
                  </a:rPr>
                  <a:t>For a set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n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independent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saets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observations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, Z1,…Z</a:t>
                </a:r>
                <a14:m>
                  <m:oMath xmlns:m="http://schemas.openxmlformats.org/officeDocument/2006/math">
                    <m:r>
                      <a:rPr lang="hr-HR" sz="3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r-HR" sz="3000" dirty="0" smtClean="0">
                    <a:solidFill>
                      <a:schemeClr val="tx1"/>
                    </a:solidFill>
                  </a:rPr>
                  <a:t>,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each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variance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hr-HR" sz="3000" dirty="0">
                            <a:solidFill>
                              <a:schemeClr val="tx1"/>
                            </a:solidFill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hr-HR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sz="3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hr-HR" sz="300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variance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mean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of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the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observations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tx1"/>
                    </a:solidFill>
                  </a:rPr>
                  <a:t>is</a:t>
                </a:r>
                <a:r>
                  <a:rPr lang="hr-HR" sz="3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hr-HR" sz="3000" dirty="0">
                            <a:solidFill>
                              <a:schemeClr val="tx1"/>
                            </a:solidFill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hr-HR" sz="3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r-HR" sz="3000" dirty="0" smtClean="0">
                    <a:solidFill>
                      <a:schemeClr val="tx1"/>
                    </a:solidFill>
                  </a:rPr>
                  <a:t>/n</a:t>
                </a:r>
                <a:endParaRPr lang="hr-HR" sz="30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If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we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had more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than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1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training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set,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grow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tree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on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each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of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them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and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take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average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over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trees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majority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vote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:r>
                  <a:rPr lang="hr-HR" sz="30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classification</a:t>
                </a:r>
                <a:r>
                  <a:rPr lang="hr-HR" sz="3000" dirty="0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r>
                  <a:rPr lang="hr-HR" sz="3000" dirty="0" err="1" smtClean="0"/>
                  <a:t>Generate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bootstrapped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training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sets</a:t>
                </a:r>
                <a:r>
                  <a:rPr lang="hr-HR" sz="3000" dirty="0" smtClean="0"/>
                  <a:t>.</a:t>
                </a:r>
              </a:p>
              <a:p>
                <a:r>
                  <a:rPr lang="hr-HR" sz="3000" dirty="0"/>
                  <a:t>	</a:t>
                </a:r>
                <a:r>
                  <a:rPr lang="hr-HR" sz="3000" dirty="0" smtClean="0"/>
                  <a:t>				</a:t>
                </a:r>
                <a:endParaRPr lang="hr-HR" sz="3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066800"/>
                <a:ext cx="7315200" cy="4708981"/>
              </a:xfrm>
              <a:prstGeom prst="rect">
                <a:avLst/>
              </a:prstGeom>
              <a:blipFill rotWithShape="0">
                <a:blip r:embed="rId2"/>
                <a:stretch>
                  <a:fillRect l="-2000" t="-1684" r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181600"/>
            <a:ext cx="4219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hr-BA" dirty="0"/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16007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Random</a:t>
            </a:r>
            <a:r>
              <a:rPr lang="hr-HR" dirty="0" smtClean="0"/>
              <a:t> </a:t>
            </a:r>
            <a:r>
              <a:rPr lang="hr-HR" dirty="0" err="1" smtClean="0"/>
              <a:t>Forests</a:t>
            </a: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" y="1417638"/>
                <a:ext cx="7315200" cy="3798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hr-HR" sz="3000" dirty="0" smtClean="0"/>
                  <a:t>While </a:t>
                </a:r>
                <a:r>
                  <a:rPr lang="hr-HR" sz="3000" dirty="0" err="1" smtClean="0"/>
                  <a:t>taking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averages</a:t>
                </a:r>
                <a:r>
                  <a:rPr lang="hr-HR" sz="3000" dirty="0" smtClean="0"/>
                  <a:t>, </a:t>
                </a:r>
                <a:r>
                  <a:rPr lang="hr-HR" sz="3000" dirty="0" err="1" smtClean="0"/>
                  <a:t>the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error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would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be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lower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if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correlation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is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lower</a:t>
                </a:r>
                <a:r>
                  <a:rPr lang="hr-HR" sz="3000" dirty="0" smtClean="0"/>
                  <a:t> </a:t>
                </a:r>
                <a:r>
                  <a:rPr lang="hr-HR" sz="1400" dirty="0" smtClean="0"/>
                  <a:t>(</a:t>
                </a:r>
                <a:r>
                  <a:rPr lang="hr-HR" sz="1400" dirty="0" err="1" smtClean="0"/>
                  <a:t>remember</a:t>
                </a:r>
                <a:r>
                  <a:rPr lang="hr-HR" sz="1400" dirty="0" smtClean="0"/>
                  <a:t> </a:t>
                </a:r>
                <a:r>
                  <a:rPr lang="hr-HR" sz="1400" dirty="0" err="1" smtClean="0"/>
                  <a:t>loocv</a:t>
                </a:r>
                <a:r>
                  <a:rPr lang="hr-HR" sz="1400" dirty="0" smtClean="0"/>
                  <a:t> vs cv)</a:t>
                </a:r>
              </a:p>
              <a:p>
                <a:pPr marL="457200" indent="-457200">
                  <a:buFontTx/>
                  <a:buChar char="-"/>
                </a:pPr>
                <a:r>
                  <a:rPr lang="hr-HR" sz="3000" dirty="0" err="1" smtClean="0"/>
                  <a:t>So</a:t>
                </a:r>
                <a:r>
                  <a:rPr lang="hr-HR" sz="3000" dirty="0" smtClean="0"/>
                  <a:t> do </a:t>
                </a:r>
                <a:r>
                  <a:rPr lang="hr-HR" sz="3000" dirty="0" err="1" smtClean="0"/>
                  <a:t>bagging</a:t>
                </a:r>
                <a:r>
                  <a:rPr lang="hr-HR" sz="3000" dirty="0" smtClean="0"/>
                  <a:t> but </a:t>
                </a:r>
                <a:r>
                  <a:rPr lang="hr-HR" sz="3000" dirty="0" err="1" smtClean="0"/>
                  <a:t>decorrelate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the</a:t>
                </a:r>
                <a:r>
                  <a:rPr lang="hr-HR" sz="3000" dirty="0" smtClean="0"/>
                  <a:t> </a:t>
                </a:r>
                <a:r>
                  <a:rPr lang="hr-HR" sz="3000" dirty="0" err="1" smtClean="0"/>
                  <a:t>trees</a:t>
                </a:r>
                <a:r>
                  <a:rPr lang="hr-HR" sz="3000" dirty="0" smtClean="0"/>
                  <a:t>:</a:t>
                </a:r>
              </a:p>
              <a:p>
                <a:endParaRPr lang="hr-HR" sz="3000" dirty="0"/>
              </a:p>
              <a:p>
                <a:pPr algn="ctr"/>
                <a:r>
                  <a:rPr lang="hr-HR" sz="3000" b="1" dirty="0" err="1" smtClean="0"/>
                  <a:t>Randomly</a:t>
                </a:r>
                <a:r>
                  <a:rPr lang="hr-HR" sz="3000" b="1" dirty="0" smtClean="0"/>
                  <a:t> </a:t>
                </a:r>
                <a:r>
                  <a:rPr lang="hr-HR" sz="3000" b="1" dirty="0" err="1" smtClean="0"/>
                  <a:t>select</a:t>
                </a:r>
                <a:r>
                  <a:rPr lang="hr-HR" sz="3000" b="1" dirty="0" smtClean="0"/>
                  <a:t> m </a:t>
                </a:r>
                <a:r>
                  <a:rPr lang="hr-HR" sz="3000" b="1" dirty="0" err="1" smtClean="0"/>
                  <a:t>out</a:t>
                </a:r>
                <a:r>
                  <a:rPr lang="hr-HR" sz="3000" b="1" dirty="0" smtClean="0"/>
                  <a:t> </a:t>
                </a:r>
                <a:r>
                  <a:rPr lang="hr-HR" sz="3000" b="1" dirty="0" err="1" smtClean="0"/>
                  <a:t>of</a:t>
                </a:r>
                <a:r>
                  <a:rPr lang="hr-HR" sz="3000" b="1" dirty="0" smtClean="0"/>
                  <a:t> p </a:t>
                </a:r>
                <a:r>
                  <a:rPr lang="hr-HR" sz="3000" b="1" dirty="0" err="1" smtClean="0"/>
                  <a:t>possible</a:t>
                </a:r>
                <a:r>
                  <a:rPr lang="hr-HR" sz="3000" b="1" dirty="0" smtClean="0"/>
                  <a:t> </a:t>
                </a:r>
                <a:r>
                  <a:rPr lang="hr-HR" sz="3000" b="1" dirty="0" err="1" smtClean="0"/>
                  <a:t>predictors</a:t>
                </a:r>
                <a:r>
                  <a:rPr lang="hr-HR" sz="3000" b="1" dirty="0" smtClean="0"/>
                  <a:t> for </a:t>
                </a:r>
                <a:r>
                  <a:rPr lang="hr-HR" sz="3000" b="1" dirty="0" err="1" smtClean="0"/>
                  <a:t>each</a:t>
                </a:r>
                <a:r>
                  <a:rPr lang="hr-HR" sz="3000" b="1" dirty="0" smtClean="0"/>
                  <a:t> </a:t>
                </a:r>
                <a:r>
                  <a:rPr lang="hr-HR" sz="3000" b="1" dirty="0" err="1" smtClean="0"/>
                  <a:t>possible</a:t>
                </a:r>
                <a:r>
                  <a:rPr lang="hr-HR" sz="3000" b="1" dirty="0" smtClean="0"/>
                  <a:t> </a:t>
                </a:r>
                <a:r>
                  <a:rPr lang="hr-HR" sz="3000" b="1" dirty="0" err="1" smtClean="0"/>
                  <a:t>split</a:t>
                </a:r>
                <a:r>
                  <a:rPr lang="hr-HR" sz="3000" b="1" dirty="0" smtClean="0"/>
                  <a:t>!</a:t>
                </a:r>
              </a:p>
              <a:p>
                <a:endParaRPr lang="hr-HR" sz="3000" dirty="0" smtClean="0"/>
              </a:p>
              <a:p>
                <a:pPr algn="ctr"/>
                <a:r>
                  <a:rPr lang="hr-HR" sz="3000" dirty="0" smtClean="0"/>
                  <a:t>m</a:t>
                </a:r>
                <a:r>
                  <a:rPr lang="hr-HR" sz="3000" dirty="0" smtClean="0">
                    <a:sym typeface="Symbol" panose="05050102010706020507" pitchFamily="18" charset="2"/>
                  </a:rPr>
                  <a:t>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r-HR" sz="30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hr-HR" sz="3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e>
                    </m:rad>
                  </m:oMath>
                </a14:m>
                <a:r>
                  <a:rPr lang="hr-HR" sz="3000" dirty="0" smtClean="0"/>
                  <a:t>    </a:t>
                </a:r>
                <a:r>
                  <a:rPr lang="hr-HR" sz="3000" dirty="0" err="1" smtClean="0"/>
                  <a:t>or</a:t>
                </a:r>
                <a:r>
                  <a:rPr lang="hr-HR" sz="3000" dirty="0" smtClean="0"/>
                  <a:t>   m</a:t>
                </a:r>
                <a:r>
                  <a:rPr lang="hr-HR" sz="3000" dirty="0" smtClean="0">
                    <a:sym typeface="Symbol" panose="05050102010706020507" pitchFamily="18" charset="2"/>
                  </a:rPr>
                  <a:t>  p/3</a:t>
                </a:r>
                <a:endParaRPr lang="hr-HR" sz="3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417638"/>
                <a:ext cx="7315200" cy="3798604"/>
              </a:xfrm>
              <a:prstGeom prst="rect">
                <a:avLst/>
              </a:prstGeom>
              <a:blipFill rotWithShape="0">
                <a:blip r:embed="rId3"/>
                <a:stretch>
                  <a:fillRect l="-2000" t="-2247" b="-4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2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Out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Bag</a:t>
            </a:r>
            <a:r>
              <a:rPr lang="hr-HR" dirty="0"/>
              <a:t> </a:t>
            </a:r>
            <a:r>
              <a:rPr lang="hr-HR" dirty="0" err="1"/>
              <a:t>Error</a:t>
            </a:r>
            <a:r>
              <a:rPr lang="hr-HR" dirty="0"/>
              <a:t> </a:t>
            </a:r>
            <a:r>
              <a:rPr lang="hr-HR" dirty="0" err="1"/>
              <a:t>Estimation</a:t>
            </a:r>
            <a:endParaRPr lang="hr-HR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417638"/>
            <a:ext cx="73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hr-HR" sz="3000" dirty="0" err="1" smtClean="0"/>
              <a:t>Straightforward</a:t>
            </a:r>
            <a:r>
              <a:rPr lang="hr-HR" sz="3000" dirty="0" smtClean="0"/>
              <a:t> </a:t>
            </a:r>
            <a:r>
              <a:rPr lang="hr-HR" sz="3000" dirty="0" err="1" smtClean="0"/>
              <a:t>way</a:t>
            </a:r>
            <a:r>
              <a:rPr lang="hr-HR" sz="3000" dirty="0" smtClean="0"/>
              <a:t> to </a:t>
            </a:r>
            <a:r>
              <a:rPr lang="hr-HR" sz="3000" dirty="0" err="1" smtClean="0"/>
              <a:t>estimate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error</a:t>
            </a:r>
            <a:r>
              <a:rPr lang="hr-HR" sz="3000" dirty="0" smtClean="0"/>
              <a:t> </a:t>
            </a:r>
            <a:r>
              <a:rPr lang="hr-HR" sz="3000" dirty="0" err="1" smtClean="0"/>
              <a:t>of</a:t>
            </a:r>
            <a:r>
              <a:rPr lang="hr-HR" sz="3000" dirty="0" smtClean="0"/>
              <a:t> a </a:t>
            </a:r>
            <a:r>
              <a:rPr lang="hr-HR" sz="3000" dirty="0" err="1" smtClean="0"/>
              <a:t>bagged</a:t>
            </a:r>
            <a:r>
              <a:rPr lang="hr-HR" sz="3000" dirty="0" smtClean="0"/>
              <a:t> model</a:t>
            </a:r>
          </a:p>
          <a:p>
            <a:pPr marL="457200" indent="-457200">
              <a:buFontTx/>
              <a:buChar char="-"/>
            </a:pPr>
            <a:r>
              <a:rPr lang="hr-HR" sz="3000" dirty="0" smtClean="0"/>
              <a:t>Make a </a:t>
            </a:r>
            <a:r>
              <a:rPr lang="hr-HR" sz="3000" dirty="0" err="1" smtClean="0"/>
              <a:t>tree</a:t>
            </a:r>
            <a:r>
              <a:rPr lang="hr-HR" sz="3000" dirty="0" smtClean="0"/>
              <a:t> </a:t>
            </a:r>
            <a:r>
              <a:rPr lang="hr-HR" sz="3000" dirty="0" err="1" smtClean="0"/>
              <a:t>using</a:t>
            </a:r>
            <a:r>
              <a:rPr lang="hr-HR" sz="3000" dirty="0" smtClean="0"/>
              <a:t> 2/3 </a:t>
            </a:r>
            <a:r>
              <a:rPr lang="hr-HR" sz="3000" dirty="0" err="1" smtClean="0"/>
              <a:t>observations</a:t>
            </a:r>
            <a:r>
              <a:rPr lang="hr-HR" sz="3000" dirty="0" smtClean="0"/>
              <a:t>, </a:t>
            </a:r>
            <a:r>
              <a:rPr lang="hr-HR" sz="3000" dirty="0" err="1" smtClean="0"/>
              <a:t>predict</a:t>
            </a:r>
            <a:r>
              <a:rPr lang="hr-HR" sz="3000" dirty="0" smtClean="0"/>
              <a:t> on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remaining</a:t>
            </a:r>
            <a:r>
              <a:rPr lang="hr-HR" sz="3000" dirty="0" smtClean="0"/>
              <a:t> 1/3= </a:t>
            </a:r>
            <a:r>
              <a:rPr lang="hr-HR" sz="3000" dirty="0" err="1" smtClean="0"/>
              <a:t>out</a:t>
            </a:r>
            <a:r>
              <a:rPr lang="hr-HR" sz="3000" dirty="0" smtClean="0"/>
              <a:t> </a:t>
            </a:r>
            <a:r>
              <a:rPr lang="hr-HR" sz="3000" dirty="0" err="1" smtClean="0"/>
              <a:t>of</a:t>
            </a:r>
            <a:r>
              <a:rPr lang="hr-HR" sz="3000" dirty="0" smtClean="0"/>
              <a:t> </a:t>
            </a:r>
            <a:r>
              <a:rPr lang="hr-HR" sz="3000" dirty="0" err="1" smtClean="0"/>
              <a:t>bag</a:t>
            </a:r>
            <a:r>
              <a:rPr lang="hr-HR" sz="3000" dirty="0" smtClean="0"/>
              <a:t> </a:t>
            </a:r>
            <a:r>
              <a:rPr lang="hr-HR" sz="3000" dirty="0" err="1" smtClean="0"/>
              <a:t>observations</a:t>
            </a:r>
            <a:endParaRPr lang="hr-HR" sz="3000" dirty="0" smtClean="0"/>
          </a:p>
          <a:p>
            <a:pPr marL="457200" indent="-457200">
              <a:buFontTx/>
              <a:buChar char="-"/>
            </a:pPr>
            <a:r>
              <a:rPr lang="hr-HR" sz="3000" dirty="0" err="1" smtClean="0"/>
              <a:t>Average</a:t>
            </a:r>
            <a:r>
              <a:rPr lang="hr-HR" sz="3000" dirty="0" smtClean="0"/>
              <a:t> </a:t>
            </a:r>
            <a:r>
              <a:rPr lang="hr-HR" sz="3000" dirty="0" err="1" smtClean="0"/>
              <a:t>over</a:t>
            </a:r>
            <a:r>
              <a:rPr lang="hr-HR" sz="3000" dirty="0" smtClean="0"/>
              <a:t> </a:t>
            </a:r>
            <a:r>
              <a:rPr lang="hr-HR" sz="3000" dirty="0" err="1" smtClean="0"/>
              <a:t>trees</a:t>
            </a:r>
            <a:endParaRPr lang="hr-HR" sz="3000" dirty="0"/>
          </a:p>
        </p:txBody>
      </p:sp>
    </p:spTree>
    <p:extLst>
      <p:ext uri="{BB962C8B-B14F-4D97-AF65-F5344CB8AC3E}">
        <p14:creationId xmlns:p14="http://schemas.microsoft.com/office/powerpoint/2010/main" val="30686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 smtClean="0"/>
              <a:t>Prediction</a:t>
            </a:r>
            <a:r>
              <a:rPr lang="hr-HR" dirty="0" smtClean="0"/>
              <a:t> </a:t>
            </a:r>
            <a:r>
              <a:rPr lang="hr-HR" dirty="0" err="1" smtClean="0"/>
              <a:t>errors</a:t>
            </a:r>
            <a:r>
              <a:rPr lang="hr-HR" dirty="0" smtClean="0"/>
              <a:t> on </a:t>
            </a:r>
            <a:r>
              <a:rPr lang="hr-HR" dirty="0" err="1" smtClean="0"/>
              <a:t>Heart</a:t>
            </a:r>
            <a:r>
              <a:rPr lang="hr-HR" dirty="0" smtClean="0"/>
              <a:t> </a:t>
            </a:r>
            <a:r>
              <a:rPr lang="hr-HR" dirty="0" err="1" smtClean="0"/>
              <a:t>dataset</a:t>
            </a:r>
            <a:r>
              <a:rPr lang="hr-HR" dirty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bagging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random</a:t>
            </a:r>
            <a:r>
              <a:rPr lang="hr-HR" dirty="0" smtClean="0"/>
              <a:t> </a:t>
            </a:r>
            <a:r>
              <a:rPr lang="hr-HR" dirty="0" err="1" smtClean="0"/>
              <a:t>forests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5383" y="1600200"/>
            <a:ext cx="493323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OOB </a:t>
            </a:r>
            <a:r>
              <a:rPr lang="hr-HR" dirty="0" err="1" smtClean="0"/>
              <a:t>errors</a:t>
            </a:r>
            <a:r>
              <a:rPr lang="hr-HR" dirty="0" smtClean="0"/>
              <a:t> for </a:t>
            </a:r>
            <a:r>
              <a:rPr lang="hr-HR" dirty="0" err="1" smtClean="0"/>
              <a:t>deciding</a:t>
            </a:r>
            <a:r>
              <a:rPr lang="hr-HR" dirty="0" smtClean="0"/>
              <a:t> on </a:t>
            </a:r>
            <a:r>
              <a:rPr lang="hr-HR" dirty="0" err="1" smtClean="0"/>
              <a:t>number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trees</a:t>
            </a:r>
            <a:r>
              <a:rPr lang="hr-HR" dirty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predictors</a:t>
            </a:r>
            <a:r>
              <a:rPr lang="hr-HR" dirty="0" smtClean="0"/>
              <a:t> (m)</a:t>
            </a:r>
            <a:endParaRPr lang="hr-H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306" y="1600200"/>
            <a:ext cx="587338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hr-BA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279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Introduction</a:t>
            </a:r>
            <a:r>
              <a:rPr lang="hr-HR" dirty="0" smtClean="0"/>
              <a:t> – </a:t>
            </a:r>
            <a:r>
              <a:rPr lang="hr-HR" dirty="0" err="1" smtClean="0"/>
              <a:t>resampling</a:t>
            </a:r>
            <a:r>
              <a:rPr lang="hr-HR" dirty="0" smtClean="0"/>
              <a:t>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err="1" smtClean="0"/>
              <a:t>What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resampling</a:t>
            </a:r>
            <a:r>
              <a:rPr lang="hr-HR" dirty="0" smtClean="0"/>
              <a:t>?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methods</a:t>
            </a:r>
            <a:r>
              <a:rPr lang="hr-HR" dirty="0" smtClean="0"/>
              <a:t> </a:t>
            </a:r>
            <a:r>
              <a:rPr lang="hr-HR" dirty="0" err="1" smtClean="0"/>
              <a:t>did</a:t>
            </a:r>
            <a:r>
              <a:rPr lang="hr-HR" dirty="0" smtClean="0"/>
              <a:t> </a:t>
            </a:r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mention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far?</a:t>
            </a:r>
          </a:p>
          <a:p>
            <a:pPr lvl="1"/>
            <a:r>
              <a:rPr lang="hr-HR" dirty="0" smtClean="0"/>
              <a:t>A: </a:t>
            </a:r>
            <a:r>
              <a:rPr lang="hr-HR" dirty="0" err="1" smtClean="0"/>
              <a:t>Validation</a:t>
            </a:r>
            <a:r>
              <a:rPr lang="hr-HR" dirty="0" smtClean="0"/>
              <a:t> set, </a:t>
            </a:r>
            <a:r>
              <a:rPr lang="hr-HR" dirty="0" err="1" smtClean="0"/>
              <a:t>Cross</a:t>
            </a:r>
            <a:r>
              <a:rPr lang="hr-HR" dirty="0" smtClean="0"/>
              <a:t> </a:t>
            </a:r>
            <a:r>
              <a:rPr lang="hr-HR" dirty="0" err="1" smtClean="0"/>
              <a:t>validation</a:t>
            </a:r>
            <a:endParaRPr lang="hr-HR" dirty="0" smtClean="0"/>
          </a:p>
          <a:p>
            <a:r>
              <a:rPr lang="hr-HR" dirty="0" err="1" smtClean="0"/>
              <a:t>What</a:t>
            </a:r>
            <a:r>
              <a:rPr lang="hr-HR" dirty="0" smtClean="0"/>
              <a:t> are </a:t>
            </a:r>
            <a:r>
              <a:rPr lang="hr-HR" dirty="0" err="1" smtClean="0"/>
              <a:t>they</a:t>
            </a:r>
            <a:r>
              <a:rPr lang="hr-HR" dirty="0" smtClean="0"/>
              <a:t> </a:t>
            </a:r>
            <a:r>
              <a:rPr lang="hr-HR" dirty="0" err="1" smtClean="0"/>
              <a:t>good</a:t>
            </a:r>
            <a:r>
              <a:rPr lang="hr-HR" dirty="0" smtClean="0"/>
              <a:t> for?</a:t>
            </a:r>
          </a:p>
          <a:p>
            <a:pPr lvl="1"/>
            <a:r>
              <a:rPr lang="hr-HR" dirty="0" smtClean="0"/>
              <a:t>A: </a:t>
            </a:r>
            <a:r>
              <a:rPr lang="hr-HR" dirty="0" err="1" smtClean="0"/>
              <a:t>Approximation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real</a:t>
            </a:r>
            <a:r>
              <a:rPr lang="hr-HR" dirty="0" smtClean="0"/>
              <a:t> model </a:t>
            </a:r>
            <a:r>
              <a:rPr lang="hr-HR" dirty="0" err="1" smtClean="0"/>
              <a:t>error</a:t>
            </a:r>
            <a:r>
              <a:rPr lang="hr-HR" dirty="0"/>
              <a:t> </a:t>
            </a:r>
            <a:r>
              <a:rPr lang="hr-HR" dirty="0" smtClean="0"/>
              <a:t>(</a:t>
            </a:r>
            <a:r>
              <a:rPr lang="hr-HR" dirty="0" err="1" smtClean="0"/>
              <a:t>error</a:t>
            </a:r>
            <a:r>
              <a:rPr lang="hr-HR" dirty="0" smtClean="0"/>
              <a:t> </a:t>
            </a:r>
            <a:r>
              <a:rPr lang="hr-HR" dirty="0" err="1" smtClean="0"/>
              <a:t>when</a:t>
            </a:r>
            <a:r>
              <a:rPr lang="hr-HR" dirty="0" smtClean="0"/>
              <a:t> </a:t>
            </a:r>
            <a:r>
              <a:rPr lang="hr-HR" dirty="0" err="1" smtClean="0"/>
              <a:t>tested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entire</a:t>
            </a:r>
            <a:r>
              <a:rPr lang="hr-HR" dirty="0" smtClean="0"/>
              <a:t> </a:t>
            </a:r>
            <a:r>
              <a:rPr lang="hr-HR" dirty="0" err="1" smtClean="0"/>
              <a:t>population</a:t>
            </a:r>
            <a:r>
              <a:rPr lang="hr-HR" dirty="0" smtClean="0"/>
              <a:t>)</a:t>
            </a:r>
          </a:p>
          <a:p>
            <a:r>
              <a:rPr lang="hr-HR" dirty="0" err="1" smtClean="0"/>
              <a:t>Why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CV </a:t>
            </a:r>
            <a:r>
              <a:rPr lang="hr-HR" dirty="0" err="1" smtClean="0"/>
              <a:t>better</a:t>
            </a:r>
            <a:r>
              <a:rPr lang="hr-HR" dirty="0" smtClean="0"/>
              <a:t> </a:t>
            </a:r>
            <a:r>
              <a:rPr lang="hr-HR" dirty="0" err="1" smtClean="0"/>
              <a:t>than</a:t>
            </a:r>
            <a:r>
              <a:rPr lang="hr-HR" dirty="0" smtClean="0"/>
              <a:t> </a:t>
            </a:r>
            <a:r>
              <a:rPr lang="hr-HR" dirty="0" err="1" smtClean="0"/>
              <a:t>validation</a:t>
            </a:r>
            <a:r>
              <a:rPr lang="hr-HR" dirty="0" smtClean="0"/>
              <a:t> set </a:t>
            </a:r>
            <a:r>
              <a:rPr lang="hr-HR" dirty="0" err="1" smtClean="0"/>
              <a:t>approach</a:t>
            </a:r>
            <a:r>
              <a:rPr lang="hr-HR" dirty="0" smtClean="0"/>
              <a:t>? –</a:t>
            </a:r>
            <a:r>
              <a:rPr lang="hr-HR" dirty="0" err="1" smtClean="0"/>
              <a:t>draw</a:t>
            </a:r>
            <a:r>
              <a:rPr lang="hr-HR" dirty="0" smtClean="0"/>
              <a:t> on </a:t>
            </a:r>
            <a:r>
              <a:rPr lang="hr-HR" dirty="0" err="1" smtClean="0"/>
              <a:t>board</a:t>
            </a:r>
            <a:endParaRPr lang="hr-HR" dirty="0" smtClean="0"/>
          </a:p>
          <a:p>
            <a:r>
              <a:rPr lang="hr-HR" dirty="0" err="1" smtClean="0"/>
              <a:t>Why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5-fold CV </a:t>
            </a:r>
            <a:r>
              <a:rPr lang="hr-HR" dirty="0" err="1" smtClean="0"/>
              <a:t>better</a:t>
            </a:r>
            <a:r>
              <a:rPr lang="hr-HR" dirty="0" smtClean="0"/>
              <a:t> </a:t>
            </a:r>
            <a:r>
              <a:rPr lang="hr-HR" dirty="0" err="1" smtClean="0"/>
              <a:t>than</a:t>
            </a:r>
            <a:r>
              <a:rPr lang="hr-HR" dirty="0" smtClean="0"/>
              <a:t> LOOCV?</a:t>
            </a:r>
            <a:r>
              <a:rPr lang="hr-HR" dirty="0"/>
              <a:t> –</a:t>
            </a:r>
            <a:r>
              <a:rPr lang="hr-HR" dirty="0" err="1"/>
              <a:t>draw</a:t>
            </a:r>
            <a:r>
              <a:rPr lang="hr-HR" dirty="0"/>
              <a:t> on </a:t>
            </a:r>
            <a:r>
              <a:rPr lang="hr-HR" dirty="0" err="1"/>
              <a:t>board</a:t>
            </a:r>
            <a:endParaRPr lang="hr-HR" dirty="0" smtClean="0"/>
          </a:p>
          <a:p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Boosting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57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hr-HR" dirty="0" smtClean="0"/>
              <a:t>- </a:t>
            </a:r>
            <a:r>
              <a:rPr lang="hr-HR" dirty="0" err="1" smtClean="0"/>
              <a:t>Trees</a:t>
            </a:r>
            <a:r>
              <a:rPr lang="hr-HR" dirty="0" smtClean="0"/>
              <a:t> are </a:t>
            </a:r>
            <a:r>
              <a:rPr lang="hr-HR" dirty="0" err="1" smtClean="0"/>
              <a:t>added</a:t>
            </a:r>
            <a:r>
              <a:rPr lang="hr-HR" dirty="0" smtClean="0"/>
              <a:t> </a:t>
            </a:r>
            <a:r>
              <a:rPr lang="hr-HR" dirty="0" err="1" smtClean="0"/>
              <a:t>sequentially</a:t>
            </a:r>
            <a:r>
              <a:rPr lang="hr-HR" dirty="0" smtClean="0"/>
              <a:t> to </a:t>
            </a:r>
            <a:r>
              <a:rPr lang="hr-HR" dirty="0" err="1" smtClean="0"/>
              <a:t>improve</a:t>
            </a:r>
            <a:r>
              <a:rPr lang="hr-HR" dirty="0" smtClean="0"/>
              <a:t> </a:t>
            </a:r>
            <a:r>
              <a:rPr lang="hr-HR" dirty="0" err="1" smtClean="0"/>
              <a:t>performance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collection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trees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514600"/>
            <a:ext cx="5276850" cy="40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Boosting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57" y="1417638"/>
            <a:ext cx="82296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hr-HR" dirty="0" smtClean="0"/>
              <a:t>Fit </a:t>
            </a:r>
            <a:r>
              <a:rPr lang="hr-HR" dirty="0" err="1" smtClean="0"/>
              <a:t>very</a:t>
            </a:r>
            <a:r>
              <a:rPr lang="hr-HR" dirty="0" smtClean="0"/>
              <a:t> </a:t>
            </a:r>
            <a:r>
              <a:rPr lang="hr-HR" dirty="0" err="1" smtClean="0"/>
              <a:t>slowly</a:t>
            </a:r>
            <a:r>
              <a:rPr lang="hr-HR" dirty="0" smtClean="0"/>
              <a:t> </a:t>
            </a:r>
            <a:r>
              <a:rPr lang="hr-HR" dirty="0" err="1" smtClean="0"/>
              <a:t>so</a:t>
            </a:r>
            <a:r>
              <a:rPr lang="hr-HR" dirty="0" smtClean="0"/>
              <a:t> </a:t>
            </a:r>
            <a:r>
              <a:rPr lang="hr-HR" dirty="0" err="1" smtClean="0"/>
              <a:t>there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no </a:t>
            </a:r>
            <a:r>
              <a:rPr lang="hr-HR" dirty="0" err="1" smtClean="0"/>
              <a:t>overfitting</a:t>
            </a:r>
            <a:endParaRPr lang="hr-HR" dirty="0" smtClean="0"/>
          </a:p>
          <a:p>
            <a:pPr>
              <a:buFontTx/>
              <a:buChar char="-"/>
            </a:pPr>
            <a:r>
              <a:rPr lang="hr-HR" dirty="0" err="1" smtClean="0"/>
              <a:t>Boosting</a:t>
            </a:r>
            <a:r>
              <a:rPr lang="hr-HR" dirty="0" smtClean="0"/>
              <a:t>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also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done</a:t>
            </a:r>
            <a:r>
              <a:rPr lang="hr-HR" dirty="0" smtClean="0"/>
              <a:t> for </a:t>
            </a:r>
            <a:r>
              <a:rPr lang="hr-HR" dirty="0" err="1" smtClean="0"/>
              <a:t>classification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r>
              <a:rPr lang="hr-HR" dirty="0" smtClean="0"/>
              <a:t>  </a:t>
            </a:r>
            <a:r>
              <a:rPr lang="hr-HR" sz="2400" dirty="0" smtClean="0"/>
              <a:t>(</a:t>
            </a:r>
            <a:r>
              <a:rPr lang="hr-HR" sz="2400" dirty="0" err="1" smtClean="0"/>
              <a:t>details</a:t>
            </a:r>
            <a:r>
              <a:rPr lang="hr-HR" sz="2400" dirty="0" smtClean="0"/>
              <a:t> </a:t>
            </a:r>
            <a:r>
              <a:rPr lang="hr-HR" sz="2400" dirty="0" err="1" smtClean="0"/>
              <a:t>Elements</a:t>
            </a:r>
            <a:r>
              <a:rPr lang="hr-HR" sz="2400" dirty="0" smtClean="0"/>
              <a:t> </a:t>
            </a:r>
            <a:r>
              <a:rPr lang="hr-HR" sz="2400" dirty="0" err="1" smtClean="0"/>
              <a:t>of</a:t>
            </a:r>
            <a:r>
              <a:rPr lang="hr-HR" sz="2400" dirty="0" smtClean="0"/>
              <a:t> </a:t>
            </a:r>
            <a:r>
              <a:rPr lang="hr-HR" sz="2400" dirty="0" err="1" smtClean="0"/>
              <a:t>Statistical</a:t>
            </a:r>
            <a:r>
              <a:rPr lang="hr-HR" sz="2400" dirty="0" smtClean="0"/>
              <a:t> </a:t>
            </a:r>
            <a:r>
              <a:rPr lang="hr-HR" sz="2400" dirty="0" err="1" smtClean="0"/>
              <a:t>Learning</a:t>
            </a:r>
            <a:r>
              <a:rPr lang="hr-HR" sz="2400" dirty="0" smtClean="0"/>
              <a:t>, </a:t>
            </a:r>
            <a:r>
              <a:rPr lang="hr-HR" sz="2400" dirty="0" err="1" smtClean="0"/>
              <a:t>chapter</a:t>
            </a:r>
            <a:r>
              <a:rPr lang="hr-HR" sz="2400" dirty="0" smtClean="0"/>
              <a:t> 10)</a:t>
            </a:r>
            <a:endParaRPr lang="hr-H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05996"/>
            <a:ext cx="4681538" cy="36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parameters for boosting</a:t>
            </a:r>
            <a:endParaRPr lang="hr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>
                <a:solidFill>
                  <a:srgbClr val="00B050"/>
                </a:solidFill>
              </a:rPr>
              <a:t>number of trees B</a:t>
            </a:r>
            <a:r>
              <a:rPr lang="en-US" dirty="0"/>
              <a:t>. Unlike bagging and random forests, boosting can </a:t>
            </a:r>
            <a:r>
              <a:rPr lang="en-US" dirty="0" err="1"/>
              <a:t>overfit</a:t>
            </a:r>
            <a:r>
              <a:rPr lang="en-US" dirty="0"/>
              <a:t> if B is too large, although this overfitting tends to occur slowly if at all. We use cross-validation to select B. </a:t>
            </a:r>
            <a:endParaRPr lang="hr-HR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>
                <a:solidFill>
                  <a:srgbClr val="00B050"/>
                </a:solidFill>
              </a:rPr>
              <a:t>shrinkage parameter λ</a:t>
            </a:r>
            <a:r>
              <a:rPr lang="en-US" dirty="0"/>
              <a:t>, a small positive number. This controls the rate at which boosting learns. Typical values are 0.01 or 0.001, and the right choice can depend on the problem. Very small λ can require using a very large value of B in order to achieve good performance</a:t>
            </a:r>
            <a:r>
              <a:rPr lang="en-US" dirty="0" smtClean="0"/>
              <a:t>.</a:t>
            </a:r>
            <a:endParaRPr lang="hr-HR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>
                <a:solidFill>
                  <a:srgbClr val="00B050"/>
                </a:solidFill>
              </a:rPr>
              <a:t>number of splits d in each tree</a:t>
            </a:r>
            <a:r>
              <a:rPr lang="en-US" dirty="0"/>
              <a:t>, which controls the complexity of the boosted ensemble. Often d = 1 works well, in which case each tree is a </a:t>
            </a:r>
            <a:r>
              <a:rPr lang="en-US" dirty="0">
                <a:solidFill>
                  <a:srgbClr val="0070C0"/>
                </a:solidFill>
              </a:rPr>
              <a:t>stump</a:t>
            </a:r>
            <a:r>
              <a:rPr lang="en-US" dirty="0"/>
              <a:t>, consisting of a single split and resulting in an additive model. More generally d is the interaction depth, and controls the interaction order of the boosted model, since d splits can involve at most d variables. 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7777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smtClean="0"/>
              <a:t>Variable importance measure</a:t>
            </a:r>
            <a:endParaRPr lang="hr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r-BA" sz="2800" dirty="0" smtClean="0"/>
              <a:t>For </a:t>
            </a:r>
            <a:r>
              <a:rPr lang="hr-BA" sz="2800" dirty="0" err="1" smtClean="0"/>
              <a:t>bagged</a:t>
            </a:r>
            <a:r>
              <a:rPr lang="hr-BA" sz="2800" dirty="0" smtClean="0"/>
              <a:t> / RF </a:t>
            </a:r>
            <a:r>
              <a:rPr lang="hr-BA" sz="2800" dirty="0" err="1" smtClean="0"/>
              <a:t>trees</a:t>
            </a:r>
            <a:r>
              <a:rPr lang="hr-BA" sz="2800" dirty="0" smtClean="0"/>
              <a:t>, </a:t>
            </a:r>
            <a:r>
              <a:rPr lang="hr-BA" sz="2800" dirty="0" err="1" smtClean="0"/>
              <a:t>we</a:t>
            </a:r>
            <a:r>
              <a:rPr lang="hr-BA" sz="2800" dirty="0" smtClean="0"/>
              <a:t> </a:t>
            </a:r>
            <a:r>
              <a:rPr lang="hr-BA" sz="2800" dirty="0" err="1" smtClean="0"/>
              <a:t>record</a:t>
            </a:r>
            <a:r>
              <a:rPr lang="hr-BA" sz="2800" dirty="0" smtClean="0"/>
              <a:t> </a:t>
            </a:r>
            <a:r>
              <a:rPr lang="hr-BA" sz="2800" dirty="0" err="1" smtClean="0"/>
              <a:t>the</a:t>
            </a:r>
            <a:r>
              <a:rPr lang="hr-BA" sz="2800" dirty="0" smtClean="0"/>
              <a:t> total </a:t>
            </a:r>
            <a:r>
              <a:rPr lang="hr-BA" sz="2800" dirty="0" err="1" smtClean="0"/>
              <a:t>amount</a:t>
            </a:r>
            <a:r>
              <a:rPr lang="hr-BA" sz="2800" dirty="0" smtClean="0"/>
              <a:t> </a:t>
            </a:r>
            <a:r>
              <a:rPr lang="hr-BA" sz="2800" dirty="0" err="1" smtClean="0"/>
              <a:t>that</a:t>
            </a:r>
            <a:r>
              <a:rPr lang="hr-BA" sz="2800" dirty="0" smtClean="0"/>
              <a:t> </a:t>
            </a:r>
            <a:r>
              <a:rPr lang="hr-BA" sz="2800" dirty="0" err="1" smtClean="0"/>
              <a:t>the</a:t>
            </a:r>
            <a:r>
              <a:rPr lang="hr-BA" sz="2800" dirty="0" smtClean="0"/>
              <a:t> RSS (Gini indeks for </a:t>
            </a:r>
            <a:r>
              <a:rPr lang="hr-BA" sz="2800" dirty="0" err="1" smtClean="0"/>
              <a:t>classification</a:t>
            </a:r>
            <a:r>
              <a:rPr lang="hr-BA" sz="2800" dirty="0" smtClean="0"/>
              <a:t> </a:t>
            </a:r>
            <a:r>
              <a:rPr lang="hr-BA" sz="2800" dirty="0" err="1" smtClean="0"/>
              <a:t>trees</a:t>
            </a:r>
            <a:r>
              <a:rPr lang="hr-BA" sz="2800" dirty="0" smtClean="0"/>
              <a:t>) </a:t>
            </a:r>
            <a:r>
              <a:rPr lang="hr-BA" sz="2800" dirty="0" err="1" smtClean="0"/>
              <a:t>is</a:t>
            </a:r>
            <a:r>
              <a:rPr lang="hr-BA" sz="2800" dirty="0" smtClean="0"/>
              <a:t> </a:t>
            </a:r>
            <a:r>
              <a:rPr lang="hr-BA" sz="2800" dirty="0" err="1" smtClean="0"/>
              <a:t>decreased</a:t>
            </a:r>
            <a:r>
              <a:rPr lang="hr-BA" sz="2800" dirty="0" smtClean="0"/>
              <a:t> </a:t>
            </a:r>
            <a:r>
              <a:rPr lang="hr-BA" sz="2800" dirty="0" err="1" smtClean="0"/>
              <a:t>due</a:t>
            </a:r>
            <a:r>
              <a:rPr lang="hr-BA" sz="2800" dirty="0" smtClean="0"/>
              <a:t> to </a:t>
            </a:r>
            <a:r>
              <a:rPr lang="hr-BA" sz="2800" dirty="0" err="1" smtClean="0"/>
              <a:t>splits</a:t>
            </a:r>
            <a:r>
              <a:rPr lang="hr-BA" sz="2800" dirty="0" smtClean="0"/>
              <a:t> </a:t>
            </a:r>
            <a:r>
              <a:rPr lang="hr-BA" sz="2800" dirty="0" err="1" smtClean="0"/>
              <a:t>over</a:t>
            </a:r>
            <a:r>
              <a:rPr lang="hr-BA" sz="2800" dirty="0" smtClean="0"/>
              <a:t> a </a:t>
            </a:r>
            <a:r>
              <a:rPr lang="hr-BA" sz="2800" dirty="0" err="1" smtClean="0"/>
              <a:t>given</a:t>
            </a:r>
            <a:r>
              <a:rPr lang="hr-BA" sz="2800" dirty="0" smtClean="0"/>
              <a:t> </a:t>
            </a:r>
            <a:r>
              <a:rPr lang="hr-BA" sz="2800" dirty="0" err="1" smtClean="0"/>
              <a:t>predictor</a:t>
            </a:r>
            <a:r>
              <a:rPr lang="hr-BA" sz="2800" dirty="0" smtClean="0"/>
              <a:t>, </a:t>
            </a:r>
            <a:r>
              <a:rPr lang="hr-BA" sz="2800" dirty="0" err="1" smtClean="0"/>
              <a:t>averaged</a:t>
            </a:r>
            <a:r>
              <a:rPr lang="hr-BA" sz="2800" dirty="0" smtClean="0"/>
              <a:t> </a:t>
            </a:r>
            <a:r>
              <a:rPr lang="hr-BA" sz="2800" dirty="0" err="1" smtClean="0"/>
              <a:t>over</a:t>
            </a:r>
            <a:r>
              <a:rPr lang="hr-BA" sz="2800" dirty="0" smtClean="0"/>
              <a:t> </a:t>
            </a:r>
            <a:r>
              <a:rPr lang="hr-BA" sz="2800" dirty="0" err="1" smtClean="0"/>
              <a:t>all</a:t>
            </a:r>
            <a:r>
              <a:rPr lang="hr-BA" sz="2800" dirty="0" smtClean="0"/>
              <a:t> B </a:t>
            </a:r>
            <a:r>
              <a:rPr lang="hr-BA" sz="2800" dirty="0" err="1" smtClean="0"/>
              <a:t>trees</a:t>
            </a:r>
            <a:r>
              <a:rPr lang="hr-BA" sz="2800" dirty="0" smtClean="0"/>
              <a:t>. (</a:t>
            </a:r>
            <a:r>
              <a:rPr lang="hr-BA" sz="2800" dirty="0" err="1" smtClean="0"/>
              <a:t>the</a:t>
            </a:r>
            <a:r>
              <a:rPr lang="hr-BA" sz="2800" dirty="0" smtClean="0"/>
              <a:t> </a:t>
            </a:r>
            <a:r>
              <a:rPr lang="hr-BA" sz="2800" dirty="0" err="1" smtClean="0"/>
              <a:t>higher</a:t>
            </a:r>
            <a:r>
              <a:rPr lang="hr-BA" sz="2800" dirty="0" smtClean="0"/>
              <a:t> </a:t>
            </a:r>
            <a:r>
              <a:rPr lang="hr-BA" sz="2800" dirty="0" err="1" smtClean="0"/>
              <a:t>the</a:t>
            </a:r>
            <a:r>
              <a:rPr lang="hr-BA" sz="2800" dirty="0" smtClean="0"/>
              <a:t> </a:t>
            </a:r>
            <a:r>
              <a:rPr lang="hr-BA" sz="2800" dirty="0" err="1" smtClean="0"/>
              <a:t>better</a:t>
            </a:r>
            <a:r>
              <a:rPr lang="hr-BA" sz="2800" dirty="0"/>
              <a:t>)</a:t>
            </a:r>
            <a:endParaRPr lang="hr-BA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27" y="3505200"/>
            <a:ext cx="3208745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981200"/>
          </a:xfrm>
        </p:spPr>
        <p:txBody>
          <a:bodyPr>
            <a:normAutofit/>
          </a:bodyPr>
          <a:lstStyle/>
          <a:p>
            <a:r>
              <a:rPr lang="hr-BA" dirty="0" err="1" smtClean="0"/>
              <a:t>What</a:t>
            </a:r>
            <a:r>
              <a:rPr lang="hr-BA" dirty="0" smtClean="0"/>
              <a:t> to do</a:t>
            </a:r>
            <a:br>
              <a:rPr lang="hr-BA" dirty="0" smtClean="0"/>
            </a:br>
            <a:r>
              <a:rPr lang="hr-BA" sz="3000" dirty="0" smtClean="0">
                <a:solidFill>
                  <a:srgbClr val="FF0000"/>
                </a:solidFill>
              </a:rPr>
              <a:t>(</a:t>
            </a:r>
            <a:r>
              <a:rPr lang="hr-BA" sz="3000" dirty="0" err="1" smtClean="0">
                <a:solidFill>
                  <a:srgbClr val="FF0000"/>
                </a:solidFill>
              </a:rPr>
              <a:t>and</a:t>
            </a:r>
            <a:r>
              <a:rPr lang="hr-BA" sz="3000" dirty="0" smtClean="0">
                <a:solidFill>
                  <a:srgbClr val="FF0000"/>
                </a:solidFill>
              </a:rPr>
              <a:t> </a:t>
            </a:r>
            <a:r>
              <a:rPr lang="hr-BA" sz="3000" dirty="0" err="1" smtClean="0">
                <a:solidFill>
                  <a:srgbClr val="FF0000"/>
                </a:solidFill>
              </a:rPr>
              <a:t>what</a:t>
            </a:r>
            <a:r>
              <a:rPr lang="hr-BA" sz="3000" dirty="0" smtClean="0">
                <a:solidFill>
                  <a:srgbClr val="FF0000"/>
                </a:solidFill>
              </a:rPr>
              <a:t> </a:t>
            </a:r>
            <a:r>
              <a:rPr lang="hr-BA" sz="3000" dirty="0" err="1" smtClean="0">
                <a:solidFill>
                  <a:srgbClr val="FF0000"/>
                </a:solidFill>
              </a:rPr>
              <a:t>not</a:t>
            </a:r>
            <a:r>
              <a:rPr lang="hr-BA" sz="3000" dirty="0" smtClean="0">
                <a:solidFill>
                  <a:srgbClr val="FF0000"/>
                </a:solidFill>
              </a:rPr>
              <a:t>)</a:t>
            </a:r>
            <a:endParaRPr lang="hr-BA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Choosing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predictor</a:t>
            </a:r>
            <a:r>
              <a:rPr lang="hr-HR" dirty="0" smtClean="0"/>
              <a:t> </a:t>
            </a:r>
            <a:r>
              <a:rPr lang="hr-HR" dirty="0" err="1" smtClean="0"/>
              <a:t>space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hr-HR" sz="3000" dirty="0" err="1" smtClean="0"/>
              <a:t>We</a:t>
            </a:r>
            <a:r>
              <a:rPr lang="hr-HR" sz="3000" dirty="0" smtClean="0"/>
              <a:t> </a:t>
            </a:r>
            <a:r>
              <a:rPr lang="hr-HR" sz="3000" dirty="0" err="1" smtClean="0"/>
              <a:t>apply</a:t>
            </a:r>
            <a:r>
              <a:rPr lang="hr-HR" sz="3000" dirty="0" smtClean="0"/>
              <a:t> </a:t>
            </a:r>
            <a:r>
              <a:rPr lang="hr-HR" sz="3000" dirty="0" err="1" smtClean="0"/>
              <a:t>random</a:t>
            </a:r>
            <a:r>
              <a:rPr lang="hr-HR" sz="3000" dirty="0" smtClean="0"/>
              <a:t> </a:t>
            </a:r>
            <a:r>
              <a:rPr lang="hr-HR" sz="3000" dirty="0" err="1" smtClean="0"/>
              <a:t>forests</a:t>
            </a:r>
            <a:r>
              <a:rPr lang="hr-HR" sz="3000" dirty="0" smtClean="0"/>
              <a:t> to a </a:t>
            </a:r>
            <a:r>
              <a:rPr lang="hr-HR" sz="3000" dirty="0" err="1" smtClean="0"/>
              <a:t>high</a:t>
            </a:r>
            <a:r>
              <a:rPr lang="hr-HR" sz="3000" dirty="0" smtClean="0"/>
              <a:t> </a:t>
            </a:r>
            <a:r>
              <a:rPr lang="hr-HR" sz="3000" dirty="0" err="1" smtClean="0"/>
              <a:t>dimensional</a:t>
            </a:r>
            <a:r>
              <a:rPr lang="hr-HR" sz="3000" dirty="0" smtClean="0"/>
              <a:t> </a:t>
            </a:r>
            <a:r>
              <a:rPr lang="hr-HR" sz="3000" dirty="0" err="1" smtClean="0"/>
              <a:t>biological</a:t>
            </a:r>
            <a:r>
              <a:rPr lang="hr-HR" sz="3000" dirty="0" smtClean="0"/>
              <a:t> data set </a:t>
            </a:r>
            <a:r>
              <a:rPr lang="hr-HR" sz="3000" dirty="0" err="1" smtClean="0"/>
              <a:t>containing</a:t>
            </a:r>
            <a:r>
              <a:rPr lang="hr-HR" sz="3000" dirty="0" smtClean="0"/>
              <a:t> </a:t>
            </a:r>
            <a:r>
              <a:rPr lang="hr-HR" sz="3000" dirty="0" err="1" smtClean="0"/>
              <a:t>expression</a:t>
            </a:r>
            <a:r>
              <a:rPr lang="hr-HR" sz="3000" dirty="0" smtClean="0"/>
              <a:t> </a:t>
            </a:r>
            <a:r>
              <a:rPr lang="hr-HR" sz="3000" dirty="0" err="1" smtClean="0"/>
              <a:t>measurements</a:t>
            </a:r>
            <a:r>
              <a:rPr lang="hr-HR" sz="3000" dirty="0" smtClean="0"/>
              <a:t> </a:t>
            </a:r>
            <a:r>
              <a:rPr lang="hr-HR" sz="3000" dirty="0" err="1" smtClean="0"/>
              <a:t>of</a:t>
            </a:r>
            <a:r>
              <a:rPr lang="hr-HR" sz="3000" dirty="0" smtClean="0"/>
              <a:t> 4718 </a:t>
            </a:r>
            <a:r>
              <a:rPr lang="hr-HR" sz="3000" dirty="0" err="1" smtClean="0"/>
              <a:t>genes</a:t>
            </a:r>
            <a:r>
              <a:rPr lang="hr-HR" sz="3000" dirty="0" smtClean="0"/>
              <a:t> </a:t>
            </a:r>
            <a:r>
              <a:rPr lang="hr-HR" sz="3000" dirty="0" err="1" smtClean="0"/>
              <a:t>measured</a:t>
            </a:r>
            <a:r>
              <a:rPr lang="hr-HR" sz="3000" dirty="0" smtClean="0"/>
              <a:t> on </a:t>
            </a:r>
            <a:r>
              <a:rPr lang="hr-HR" sz="3000" dirty="0" err="1" smtClean="0"/>
              <a:t>tissue</a:t>
            </a:r>
            <a:r>
              <a:rPr lang="hr-HR" sz="3000" dirty="0" smtClean="0"/>
              <a:t> </a:t>
            </a:r>
            <a:r>
              <a:rPr lang="hr-HR" sz="3000" dirty="0" err="1" smtClean="0"/>
              <a:t>samples</a:t>
            </a:r>
            <a:r>
              <a:rPr lang="hr-HR" sz="3000" dirty="0" smtClean="0"/>
              <a:t> </a:t>
            </a:r>
            <a:r>
              <a:rPr lang="hr-HR" sz="3000" dirty="0" err="1" smtClean="0"/>
              <a:t>from</a:t>
            </a:r>
            <a:r>
              <a:rPr lang="hr-HR" sz="3000" dirty="0" smtClean="0"/>
              <a:t> 349 </a:t>
            </a:r>
            <a:r>
              <a:rPr lang="hr-HR" sz="3000" dirty="0" err="1" smtClean="0"/>
              <a:t>patients</a:t>
            </a:r>
            <a:r>
              <a:rPr lang="hr-HR" sz="3000" dirty="0" smtClean="0"/>
              <a:t>. </a:t>
            </a:r>
          </a:p>
          <a:p>
            <a:pPr>
              <a:buFontTx/>
              <a:buChar char="-"/>
            </a:pPr>
            <a:r>
              <a:rPr lang="hr-HR" sz="3000" dirty="0" err="1" smtClean="0"/>
              <a:t>Each</a:t>
            </a:r>
            <a:r>
              <a:rPr lang="hr-HR" sz="3000" dirty="0" smtClean="0"/>
              <a:t> </a:t>
            </a:r>
            <a:r>
              <a:rPr lang="hr-HR" sz="3000" dirty="0" err="1" smtClean="0"/>
              <a:t>sample</a:t>
            </a:r>
            <a:r>
              <a:rPr lang="hr-HR" sz="3000" dirty="0" smtClean="0"/>
              <a:t> </a:t>
            </a:r>
            <a:r>
              <a:rPr lang="hr-HR" sz="3000" dirty="0" err="1" smtClean="0"/>
              <a:t>is</a:t>
            </a:r>
            <a:r>
              <a:rPr lang="hr-HR" sz="3000" dirty="0" smtClean="0"/>
              <a:t> </a:t>
            </a:r>
            <a:r>
              <a:rPr lang="hr-HR" sz="3000" dirty="0" err="1" smtClean="0"/>
              <a:t>either</a:t>
            </a:r>
            <a:r>
              <a:rPr lang="hr-HR" sz="3000" dirty="0" smtClean="0"/>
              <a:t> </a:t>
            </a:r>
            <a:r>
              <a:rPr lang="hr-HR" sz="3000" dirty="0" err="1" smtClean="0"/>
              <a:t>normal</a:t>
            </a:r>
            <a:r>
              <a:rPr lang="hr-HR" sz="3000" dirty="0" smtClean="0"/>
              <a:t> </a:t>
            </a:r>
            <a:r>
              <a:rPr lang="hr-HR" sz="3000" dirty="0" err="1" smtClean="0"/>
              <a:t>or</a:t>
            </a:r>
            <a:r>
              <a:rPr lang="hr-HR" sz="3000" dirty="0" smtClean="0"/>
              <a:t> </a:t>
            </a:r>
            <a:r>
              <a:rPr lang="hr-HR" sz="3000" dirty="0" err="1" smtClean="0"/>
              <a:t>labeled</a:t>
            </a:r>
            <a:r>
              <a:rPr lang="hr-HR" sz="3000" dirty="0" smtClean="0"/>
              <a:t> as 1 </a:t>
            </a:r>
            <a:r>
              <a:rPr lang="hr-HR" sz="3000" dirty="0" err="1" smtClean="0"/>
              <a:t>of</a:t>
            </a:r>
            <a:r>
              <a:rPr lang="hr-HR" sz="3000" dirty="0" smtClean="0"/>
              <a:t> 14 </a:t>
            </a:r>
            <a:r>
              <a:rPr lang="hr-HR" sz="3000" dirty="0" err="1" smtClean="0"/>
              <a:t>types</a:t>
            </a:r>
            <a:r>
              <a:rPr lang="hr-HR" sz="3000" dirty="0" smtClean="0"/>
              <a:t> </a:t>
            </a:r>
            <a:r>
              <a:rPr lang="hr-HR" sz="3000" dirty="0" err="1" smtClean="0"/>
              <a:t>of</a:t>
            </a:r>
            <a:r>
              <a:rPr lang="hr-HR" sz="3000" dirty="0" smtClean="0"/>
              <a:t> </a:t>
            </a:r>
            <a:r>
              <a:rPr lang="hr-HR" sz="3000" dirty="0" err="1" smtClean="0"/>
              <a:t>cancer</a:t>
            </a:r>
            <a:r>
              <a:rPr lang="hr-HR" sz="3000" dirty="0" smtClean="0"/>
              <a:t>.</a:t>
            </a:r>
          </a:p>
          <a:p>
            <a:pPr>
              <a:buFontTx/>
              <a:buChar char="-"/>
            </a:pPr>
            <a:r>
              <a:rPr lang="hr-HR" sz="3000" dirty="0" err="1" smtClean="0"/>
              <a:t>We</a:t>
            </a:r>
            <a:r>
              <a:rPr lang="hr-HR" sz="3000" dirty="0" smtClean="0"/>
              <a:t> </a:t>
            </a:r>
            <a:r>
              <a:rPr lang="hr-HR" sz="3000" dirty="0" err="1" smtClean="0"/>
              <a:t>choose</a:t>
            </a:r>
            <a:r>
              <a:rPr lang="hr-HR" sz="3000" dirty="0" smtClean="0"/>
              <a:t> set </a:t>
            </a:r>
            <a:r>
              <a:rPr lang="hr-HR" sz="3000" dirty="0" err="1" smtClean="0"/>
              <a:t>of</a:t>
            </a:r>
            <a:r>
              <a:rPr lang="hr-HR" sz="3000" dirty="0" smtClean="0"/>
              <a:t> 500 </a:t>
            </a:r>
            <a:r>
              <a:rPr lang="hr-HR" sz="3000" dirty="0" err="1" smtClean="0"/>
              <a:t>predictors</a:t>
            </a:r>
            <a:r>
              <a:rPr lang="hr-HR" sz="3000" dirty="0" smtClean="0"/>
              <a:t> </a:t>
            </a:r>
            <a:r>
              <a:rPr lang="hr-HR" sz="3000" dirty="0" err="1" smtClean="0"/>
              <a:t>that</a:t>
            </a:r>
            <a:r>
              <a:rPr lang="hr-HR" sz="3000" dirty="0" smtClean="0"/>
              <a:t> </a:t>
            </a:r>
            <a:r>
              <a:rPr lang="hr-HR" sz="3000" dirty="0" err="1" smtClean="0"/>
              <a:t>have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highest</a:t>
            </a:r>
            <a:r>
              <a:rPr lang="hr-HR" sz="3000" dirty="0" smtClean="0"/>
              <a:t> </a:t>
            </a:r>
            <a:r>
              <a:rPr lang="hr-HR" sz="3000" dirty="0" err="1" smtClean="0"/>
              <a:t>variance</a:t>
            </a:r>
            <a:r>
              <a:rPr lang="hr-HR" sz="3000" dirty="0" smtClean="0"/>
              <a:t> </a:t>
            </a:r>
            <a:r>
              <a:rPr lang="hr-HR" sz="3000" dirty="0" err="1" smtClean="0"/>
              <a:t>in</a:t>
            </a:r>
            <a:r>
              <a:rPr lang="hr-HR" sz="3000" dirty="0" smtClean="0"/>
              <a:t> 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training</a:t>
            </a:r>
            <a:r>
              <a:rPr lang="hr-HR" sz="3000" dirty="0" smtClean="0"/>
              <a:t> set </a:t>
            </a:r>
            <a:r>
              <a:rPr lang="hr-HR" sz="3000" dirty="0" err="1" smtClean="0"/>
              <a:t>and</a:t>
            </a:r>
            <a:r>
              <a:rPr lang="hr-HR" sz="3000" dirty="0" smtClean="0"/>
              <a:t> </a:t>
            </a:r>
            <a:r>
              <a:rPr lang="hr-HR" sz="3000" dirty="0" err="1" smtClean="0"/>
              <a:t>build</a:t>
            </a:r>
            <a:r>
              <a:rPr lang="hr-HR" sz="3000" dirty="0" smtClean="0"/>
              <a:t> </a:t>
            </a:r>
            <a:r>
              <a:rPr lang="hr-HR" sz="3000" dirty="0" err="1" smtClean="0"/>
              <a:t>random</a:t>
            </a:r>
            <a:r>
              <a:rPr lang="hr-HR" sz="3000" dirty="0" smtClean="0"/>
              <a:t> </a:t>
            </a:r>
            <a:r>
              <a:rPr lang="hr-HR" sz="3000" dirty="0" err="1" smtClean="0"/>
              <a:t>forest</a:t>
            </a:r>
            <a:r>
              <a:rPr lang="hr-HR" sz="3000" dirty="0" smtClean="0"/>
              <a:t> to </a:t>
            </a:r>
            <a:r>
              <a:rPr lang="hr-HR" sz="3000" dirty="0" err="1" smtClean="0"/>
              <a:t>predict</a:t>
            </a:r>
            <a:r>
              <a:rPr lang="hr-HR" sz="3000" dirty="0" smtClean="0"/>
              <a:t> </a:t>
            </a:r>
            <a:r>
              <a:rPr lang="hr-HR" sz="3000" dirty="0" err="1" smtClean="0"/>
              <a:t>cancer</a:t>
            </a:r>
            <a:r>
              <a:rPr lang="hr-HR" sz="3000" dirty="0" smtClean="0"/>
              <a:t> </a:t>
            </a:r>
            <a:r>
              <a:rPr lang="hr-HR" sz="3000" dirty="0" err="1" smtClean="0"/>
              <a:t>type</a:t>
            </a:r>
            <a:r>
              <a:rPr lang="hr-HR" sz="3000" dirty="0" smtClean="0"/>
              <a:t>.</a:t>
            </a:r>
          </a:p>
          <a:p>
            <a:pPr>
              <a:buFontTx/>
              <a:buChar char="-"/>
            </a:pPr>
            <a:r>
              <a:rPr lang="hr-HR" sz="3000" b="1" dirty="0" smtClean="0"/>
              <a:t>Are </a:t>
            </a:r>
            <a:r>
              <a:rPr lang="hr-HR" sz="3000" b="1" dirty="0" err="1" smtClean="0"/>
              <a:t>we</a:t>
            </a:r>
            <a:r>
              <a:rPr lang="hr-HR" sz="3000" b="1" dirty="0" smtClean="0"/>
              <a:t> </a:t>
            </a:r>
            <a:r>
              <a:rPr lang="hr-HR" sz="3000" b="1" dirty="0" err="1" smtClean="0"/>
              <a:t>cheating</a:t>
            </a:r>
            <a:r>
              <a:rPr lang="hr-HR" sz="3000" b="1" dirty="0" smtClean="0"/>
              <a:t>?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11991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What NOT to </a:t>
            </a:r>
            <a:r>
              <a:rPr lang="hr-BA" dirty="0" smtClean="0"/>
              <a:t>do</a:t>
            </a:r>
            <a:endParaRPr lang="hr-B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7415213" cy="2662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06690"/>
            <a:ext cx="8382000" cy="251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609600" y="1600200"/>
            <a:ext cx="6958013" cy="235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1295400"/>
            <a:ext cx="6553200" cy="26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/>
          <p:cNvSpPr/>
          <p:nvPr/>
        </p:nvSpPr>
        <p:spPr>
          <a:xfrm>
            <a:off x="8082941" y="5105400"/>
            <a:ext cx="838200" cy="846139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0" name="Smiley Face 9"/>
          <p:cNvSpPr/>
          <p:nvPr/>
        </p:nvSpPr>
        <p:spPr>
          <a:xfrm>
            <a:off x="8001000" y="2057400"/>
            <a:ext cx="920141" cy="9144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16465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Example</a:t>
            </a:r>
            <a:r>
              <a:rPr lang="hr-HR" dirty="0" smtClean="0"/>
              <a:t> 2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hr-HR" dirty="0" err="1" smtClean="0"/>
              <a:t>Large</a:t>
            </a:r>
            <a:r>
              <a:rPr lang="hr-HR" dirty="0" smtClean="0"/>
              <a:t> data set: 630730 </a:t>
            </a:r>
            <a:r>
              <a:rPr lang="hr-HR" dirty="0" err="1" smtClean="0"/>
              <a:t>genes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patients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</a:t>
            </a:r>
            <a:r>
              <a:rPr lang="hr-HR" dirty="0" err="1" smtClean="0"/>
              <a:t>liver</a:t>
            </a:r>
            <a:r>
              <a:rPr lang="hr-HR" dirty="0" smtClean="0"/>
              <a:t> </a:t>
            </a:r>
            <a:r>
              <a:rPr lang="hr-HR" dirty="0" err="1" smtClean="0"/>
              <a:t>cirrhosis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578064 </a:t>
            </a:r>
            <a:r>
              <a:rPr lang="hr-HR" dirty="0" err="1" smtClean="0"/>
              <a:t>genes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healthy</a:t>
            </a:r>
            <a:r>
              <a:rPr lang="hr-HR" dirty="0" smtClean="0"/>
              <a:t> </a:t>
            </a:r>
            <a:r>
              <a:rPr lang="hr-HR" dirty="0" err="1" smtClean="0"/>
              <a:t>people</a:t>
            </a:r>
            <a:r>
              <a:rPr lang="hr-HR" dirty="0" smtClean="0"/>
              <a:t>. </a:t>
            </a:r>
          </a:p>
          <a:p>
            <a:pPr>
              <a:buFontTx/>
              <a:buChar char="-"/>
            </a:pPr>
            <a:r>
              <a:rPr lang="hr-HR" dirty="0" err="1" smtClean="0"/>
              <a:t>Around</a:t>
            </a:r>
            <a:r>
              <a:rPr lang="hr-HR" dirty="0" smtClean="0"/>
              <a:t> 20 </a:t>
            </a:r>
            <a:r>
              <a:rPr lang="hr-HR" dirty="0" err="1" smtClean="0"/>
              <a:t>variables</a:t>
            </a:r>
            <a:r>
              <a:rPr lang="hr-HR" dirty="0" smtClean="0"/>
              <a:t> </a:t>
            </a:r>
            <a:r>
              <a:rPr lang="hr-HR" dirty="0" err="1" smtClean="0"/>
              <a:t>extrapolated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our</a:t>
            </a:r>
            <a:r>
              <a:rPr lang="hr-HR" dirty="0" smtClean="0"/>
              <a:t> data set: M </a:t>
            </a:r>
            <a:r>
              <a:rPr lang="hr-HR" dirty="0" err="1" smtClean="0"/>
              <a:t>and</a:t>
            </a:r>
            <a:r>
              <a:rPr lang="hr-HR" dirty="0" smtClean="0"/>
              <a:t> A </a:t>
            </a:r>
            <a:r>
              <a:rPr lang="hr-HR" dirty="0" err="1" smtClean="0"/>
              <a:t>values</a:t>
            </a:r>
            <a:r>
              <a:rPr lang="hr-HR" dirty="0" smtClean="0"/>
              <a:t> for some </a:t>
            </a:r>
            <a:r>
              <a:rPr lang="hr-HR" dirty="0" err="1" smtClean="0"/>
              <a:t>statistic</a:t>
            </a:r>
            <a:r>
              <a:rPr lang="hr-HR" dirty="0" smtClean="0"/>
              <a:t>, on </a:t>
            </a:r>
            <a:r>
              <a:rPr lang="hr-HR" dirty="0" err="1" smtClean="0"/>
              <a:t>different</a:t>
            </a:r>
            <a:r>
              <a:rPr lang="hr-HR" dirty="0" smtClean="0"/>
              <a:t> </a:t>
            </a:r>
            <a:r>
              <a:rPr lang="hr-HR" dirty="0" err="1" smtClean="0"/>
              <a:t>levels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enrichment</a:t>
            </a:r>
            <a:endParaRPr lang="hr-HR" dirty="0" smtClean="0"/>
          </a:p>
          <a:p>
            <a:pPr>
              <a:buFontTx/>
              <a:buChar char="-"/>
            </a:pPr>
            <a:r>
              <a:rPr lang="hr-HR" dirty="0" err="1" smtClean="0"/>
              <a:t>Cross</a:t>
            </a:r>
            <a:r>
              <a:rPr lang="hr-HR" dirty="0" smtClean="0"/>
              <a:t> </a:t>
            </a:r>
            <a:r>
              <a:rPr lang="hr-HR" dirty="0" err="1" smtClean="0"/>
              <a:t>validated</a:t>
            </a:r>
            <a:r>
              <a:rPr lang="hr-HR" dirty="0" smtClean="0"/>
              <a:t> OOB </a:t>
            </a:r>
            <a:r>
              <a:rPr lang="hr-HR" dirty="0" err="1" smtClean="0"/>
              <a:t>error</a:t>
            </a:r>
            <a:r>
              <a:rPr lang="hr-HR" dirty="0" smtClean="0"/>
              <a:t>: 10,5%</a:t>
            </a:r>
          </a:p>
          <a:p>
            <a:pPr>
              <a:buFontTx/>
              <a:buChar char="-"/>
            </a:pPr>
            <a:r>
              <a:rPr lang="hr-HR" dirty="0" err="1" smtClean="0"/>
              <a:t>What</a:t>
            </a:r>
            <a:r>
              <a:rPr lang="hr-HR" dirty="0" smtClean="0"/>
              <a:t> do </a:t>
            </a:r>
            <a:r>
              <a:rPr lang="hr-HR" dirty="0" err="1" smtClean="0"/>
              <a:t>we</a:t>
            </a:r>
            <a:r>
              <a:rPr lang="hr-HR" dirty="0" smtClean="0"/>
              <a:t> </a:t>
            </a:r>
            <a:r>
              <a:rPr lang="hr-HR" dirty="0" err="1" smtClean="0"/>
              <a:t>expect</a:t>
            </a:r>
            <a:r>
              <a:rPr lang="hr-HR" dirty="0" smtClean="0"/>
              <a:t> </a:t>
            </a:r>
            <a:r>
              <a:rPr lang="hr-HR" dirty="0" err="1" smtClean="0"/>
              <a:t>our</a:t>
            </a:r>
            <a:r>
              <a:rPr lang="hr-HR" dirty="0" smtClean="0"/>
              <a:t> test </a:t>
            </a:r>
            <a:r>
              <a:rPr lang="hr-HR" dirty="0" err="1" smtClean="0"/>
              <a:t>error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?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07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RSSSO 2015 </a:t>
            </a:r>
            <a:r>
              <a:rPr lang="hr-HR" dirty="0" err="1" smtClean="0"/>
              <a:t>Random</a:t>
            </a:r>
            <a:r>
              <a:rPr lang="hr-HR" dirty="0" smtClean="0"/>
              <a:t> </a:t>
            </a:r>
            <a:r>
              <a:rPr lang="hr-HR" dirty="0" err="1" smtClean="0"/>
              <a:t>Forest</a:t>
            </a:r>
            <a:r>
              <a:rPr lang="hr-HR" dirty="0" smtClean="0"/>
              <a:t> Team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4762500" cy="2881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4935274"/>
            <a:ext cx="839216" cy="1318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18" y="4935274"/>
            <a:ext cx="882210" cy="1318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381" y="4935274"/>
            <a:ext cx="30650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Project </a:t>
            </a:r>
            <a:r>
              <a:rPr lang="hr-HR" dirty="0" err="1"/>
              <a:t>leaders</a:t>
            </a:r>
            <a:r>
              <a:rPr lang="hr-HR" dirty="0"/>
              <a:t>: </a:t>
            </a:r>
            <a:endParaRPr lang="hr-HR" dirty="0" smtClean="0"/>
          </a:p>
          <a:p>
            <a:r>
              <a:rPr lang="hr-HR" dirty="0" smtClean="0"/>
              <a:t>dr</a:t>
            </a:r>
            <a:r>
              <a:rPr lang="hr-HR" dirty="0"/>
              <a:t>. Julia </a:t>
            </a:r>
            <a:r>
              <a:rPr lang="hr-HR" dirty="0" err="1" smtClean="0"/>
              <a:t>Dimitrieva</a:t>
            </a:r>
            <a:r>
              <a:rPr lang="hr-HR" dirty="0" smtClean="0"/>
              <a:t> </a:t>
            </a:r>
          </a:p>
          <a:p>
            <a:r>
              <a:rPr lang="hr-HR" dirty="0"/>
              <a:t>(</a:t>
            </a:r>
            <a:r>
              <a:rPr lang="hr-HR" dirty="0" smtClean="0"/>
              <a:t>+ </a:t>
            </a:r>
            <a:r>
              <a:rPr lang="hr-HR" dirty="0" err="1" smtClean="0"/>
              <a:t>husband</a:t>
            </a:r>
            <a:r>
              <a:rPr lang="hr-HR" dirty="0"/>
              <a:t> dr. </a:t>
            </a:r>
            <a:r>
              <a:rPr lang="hr-HR" dirty="0" err="1"/>
              <a:t>Dmitri</a:t>
            </a:r>
            <a:r>
              <a:rPr lang="hr-HR" dirty="0"/>
              <a:t> </a:t>
            </a:r>
            <a:r>
              <a:rPr lang="hr-HR" dirty="0" err="1" smtClean="0"/>
              <a:t>Filippov</a:t>
            </a:r>
            <a:r>
              <a:rPr lang="hr-HR" dirty="0" smtClean="0"/>
              <a:t>)</a:t>
            </a:r>
          </a:p>
          <a:p>
            <a:r>
              <a:rPr lang="hr-HR" sz="1400" dirty="0" smtClean="0"/>
              <a:t>mr</a:t>
            </a:r>
            <a:r>
              <a:rPr lang="hr-HR" sz="1400" dirty="0"/>
              <a:t>. </a:t>
            </a:r>
            <a:r>
              <a:rPr lang="hr-HR" sz="1400" dirty="0" err="1" smtClean="0"/>
              <a:t>Alexander</a:t>
            </a:r>
            <a:r>
              <a:rPr lang="hr-HR" sz="1400" dirty="0" smtClean="0"/>
              <a:t> </a:t>
            </a:r>
            <a:r>
              <a:rPr lang="hr-HR" sz="1400" dirty="0" err="1" smtClean="0"/>
              <a:t>Kurilshikov</a:t>
            </a:r>
            <a:r>
              <a:rPr lang="hr-HR" sz="1400" dirty="0" smtClean="0"/>
              <a:t> </a:t>
            </a:r>
          </a:p>
          <a:p>
            <a:r>
              <a:rPr lang="hr-HR" sz="1400" dirty="0" smtClean="0"/>
              <a:t>dr</a:t>
            </a:r>
            <a:r>
              <a:rPr lang="hr-HR" sz="1400" dirty="0"/>
              <a:t>. Olga </a:t>
            </a:r>
            <a:r>
              <a:rPr lang="hr-HR" sz="1400" dirty="0" err="1"/>
              <a:t>Zaitseva</a:t>
            </a:r>
            <a:endParaRPr lang="hr-HR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250321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 smtClean="0"/>
              <a:t>Zheng</a:t>
            </a:r>
            <a:r>
              <a:rPr lang="hr-HR" dirty="0" smtClean="0"/>
              <a:t> </a:t>
            </a:r>
            <a:r>
              <a:rPr lang="hr-HR" dirty="0" err="1" smtClean="0"/>
              <a:t>Ning</a:t>
            </a:r>
            <a:endParaRPr lang="hr-HR" dirty="0" smtClean="0"/>
          </a:p>
          <a:p>
            <a:r>
              <a:rPr lang="hr-HR" dirty="0" smtClean="0"/>
              <a:t>German </a:t>
            </a:r>
            <a:r>
              <a:rPr lang="hr-HR" dirty="0" err="1" smtClean="0"/>
              <a:t>Demidov</a:t>
            </a:r>
            <a:endParaRPr lang="hr-HR" dirty="0" smtClean="0"/>
          </a:p>
          <a:p>
            <a:r>
              <a:rPr lang="hr-HR" dirty="0" smtClean="0"/>
              <a:t>Maja Fabijanić</a:t>
            </a:r>
            <a:endParaRPr lang="hr-H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935274"/>
            <a:ext cx="2296403" cy="13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hr-HR" dirty="0" err="1" smtClean="0"/>
              <a:t>The</a:t>
            </a:r>
            <a:r>
              <a:rPr lang="hr-HR" dirty="0" smtClean="0"/>
              <a:t> problem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876" y="1032769"/>
            <a:ext cx="8229600" cy="4525963"/>
          </a:xfrm>
        </p:spPr>
        <p:txBody>
          <a:bodyPr/>
          <a:lstStyle/>
          <a:p>
            <a:pPr>
              <a:buFontTx/>
              <a:buChar char="-"/>
            </a:pPr>
            <a:r>
              <a:rPr lang="hr-HR" sz="3000" dirty="0" err="1" smtClean="0"/>
              <a:t>Expression</a:t>
            </a:r>
            <a:r>
              <a:rPr lang="hr-HR" sz="3000" dirty="0" smtClean="0"/>
              <a:t> data for 20 </a:t>
            </a:r>
            <a:r>
              <a:rPr lang="hr-HR" sz="3000" dirty="0" err="1" smtClean="0"/>
              <a:t>tissues</a:t>
            </a:r>
            <a:r>
              <a:rPr lang="hr-HR" sz="3000" dirty="0" smtClean="0"/>
              <a:t> (~ 10 000 </a:t>
            </a:r>
            <a:r>
              <a:rPr lang="hr-HR" sz="3000" dirty="0" err="1" smtClean="0"/>
              <a:t>probes</a:t>
            </a:r>
            <a:r>
              <a:rPr lang="hr-HR" sz="3000" dirty="0" smtClean="0"/>
              <a:t>):</a:t>
            </a:r>
          </a:p>
          <a:p>
            <a:pPr lvl="2">
              <a:buFontTx/>
              <a:buChar char="-"/>
            </a:pPr>
            <a:r>
              <a:rPr lang="hr-HR" sz="2200" b="1" dirty="0" err="1" smtClean="0">
                <a:solidFill>
                  <a:srgbClr val="0070C0"/>
                </a:solidFill>
              </a:rPr>
              <a:t>Illeum</a:t>
            </a:r>
            <a:endParaRPr lang="hr-HR" sz="2200" b="1" dirty="0" smtClean="0">
              <a:solidFill>
                <a:srgbClr val="0070C0"/>
              </a:solidFill>
            </a:endParaRPr>
          </a:p>
          <a:p>
            <a:pPr lvl="2">
              <a:buFontTx/>
              <a:buChar char="-"/>
            </a:pPr>
            <a:r>
              <a:rPr lang="hr-HR" sz="2200" dirty="0" smtClean="0"/>
              <a:t>CD4+</a:t>
            </a:r>
          </a:p>
          <a:p>
            <a:pPr lvl="2">
              <a:buFontTx/>
              <a:buChar char="-"/>
            </a:pPr>
            <a:r>
              <a:rPr lang="hr-HR" sz="2200" dirty="0" smtClean="0"/>
              <a:t>CD8+</a:t>
            </a:r>
          </a:p>
          <a:p>
            <a:pPr lvl="2">
              <a:buFontTx/>
              <a:buChar char="-"/>
            </a:pPr>
            <a:r>
              <a:rPr lang="hr-HR" sz="2200" dirty="0" smtClean="0"/>
              <a:t>…</a:t>
            </a:r>
          </a:p>
          <a:p>
            <a:pPr>
              <a:buFontTx/>
              <a:buChar char="-"/>
            </a:pPr>
            <a:r>
              <a:rPr lang="hr-HR" sz="3000" dirty="0" err="1" smtClean="0"/>
              <a:t>Select</a:t>
            </a:r>
            <a:r>
              <a:rPr lang="hr-HR" sz="3000" dirty="0" smtClean="0"/>
              <a:t> </a:t>
            </a:r>
            <a:r>
              <a:rPr lang="hr-HR" sz="3000" dirty="0" err="1" smtClean="0"/>
              <a:t>important</a:t>
            </a:r>
            <a:r>
              <a:rPr lang="hr-HR" sz="3000" dirty="0" smtClean="0"/>
              <a:t> </a:t>
            </a:r>
            <a:r>
              <a:rPr lang="hr-HR" sz="3000" dirty="0" err="1" smtClean="0"/>
              <a:t>probes</a:t>
            </a:r>
            <a:r>
              <a:rPr lang="hr-HR" sz="3000" dirty="0" smtClean="0"/>
              <a:t> to </a:t>
            </a:r>
            <a:r>
              <a:rPr lang="hr-HR" sz="3000" dirty="0" err="1" smtClean="0"/>
              <a:t>predict</a:t>
            </a:r>
            <a:r>
              <a:rPr lang="hr-HR" sz="3000" dirty="0" smtClean="0"/>
              <a:t>:</a:t>
            </a:r>
          </a:p>
          <a:p>
            <a:pPr lvl="2">
              <a:buFontTx/>
              <a:buChar char="-"/>
            </a:pPr>
            <a:r>
              <a:rPr lang="hr-HR" sz="2200" b="1" dirty="0" smtClean="0">
                <a:solidFill>
                  <a:srgbClr val="0070C0"/>
                </a:solidFill>
              </a:rPr>
              <a:t>BMI</a:t>
            </a:r>
          </a:p>
          <a:p>
            <a:pPr lvl="2">
              <a:buFontTx/>
              <a:buChar char="-"/>
            </a:pPr>
            <a:r>
              <a:rPr lang="hr-HR" sz="2200" dirty="0" err="1" smtClean="0"/>
              <a:t>Risk</a:t>
            </a:r>
            <a:r>
              <a:rPr lang="hr-HR" sz="2200" dirty="0" smtClean="0"/>
              <a:t> </a:t>
            </a:r>
            <a:r>
              <a:rPr lang="hr-HR" sz="2200" dirty="0" err="1" smtClean="0"/>
              <a:t>Scores</a:t>
            </a:r>
            <a:r>
              <a:rPr lang="hr-HR" sz="2200" dirty="0" smtClean="0"/>
              <a:t> for </a:t>
            </a:r>
            <a:r>
              <a:rPr lang="hr-HR" sz="2200" dirty="0" err="1" smtClean="0"/>
              <a:t>Ulcerative</a:t>
            </a:r>
            <a:r>
              <a:rPr lang="hr-HR" sz="2200" dirty="0" smtClean="0"/>
              <a:t> </a:t>
            </a:r>
            <a:r>
              <a:rPr lang="hr-HR" sz="2200" dirty="0" err="1" smtClean="0"/>
              <a:t>colitis</a:t>
            </a:r>
            <a:endParaRPr lang="hr-HR" sz="2200" dirty="0" smtClean="0"/>
          </a:p>
          <a:p>
            <a:pPr lvl="2">
              <a:buFontTx/>
              <a:buChar char="-"/>
            </a:pPr>
            <a:r>
              <a:rPr lang="hr-HR" sz="2200" dirty="0" err="1" smtClean="0"/>
              <a:t>Risk</a:t>
            </a:r>
            <a:r>
              <a:rPr lang="hr-HR" sz="2200" dirty="0" smtClean="0"/>
              <a:t> </a:t>
            </a:r>
            <a:r>
              <a:rPr lang="hr-HR" sz="2200" dirty="0" err="1"/>
              <a:t>S</a:t>
            </a:r>
            <a:r>
              <a:rPr lang="hr-HR" sz="2200" dirty="0" err="1" smtClean="0"/>
              <a:t>cores</a:t>
            </a:r>
            <a:r>
              <a:rPr lang="hr-HR" sz="2200" dirty="0" smtClean="0"/>
              <a:t> for </a:t>
            </a:r>
            <a:r>
              <a:rPr lang="hr-HR" sz="2200" dirty="0" err="1" smtClean="0"/>
              <a:t>Chron’s</a:t>
            </a:r>
            <a:r>
              <a:rPr lang="hr-HR" sz="2200" dirty="0" smtClean="0"/>
              <a:t> </a:t>
            </a:r>
            <a:r>
              <a:rPr lang="hr-HR" sz="2200" dirty="0" err="1" smtClean="0"/>
              <a:t>disease</a:t>
            </a:r>
            <a:endParaRPr lang="hr-HR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531359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dirty="0" err="1" smtClean="0">
                <a:solidFill>
                  <a:srgbClr val="0070C0"/>
                </a:solidFill>
              </a:rPr>
              <a:t>The</a:t>
            </a:r>
            <a:r>
              <a:rPr lang="hr-HR" dirty="0" smtClean="0">
                <a:solidFill>
                  <a:srgbClr val="0070C0"/>
                </a:solidFill>
              </a:rPr>
              <a:t> </a:t>
            </a:r>
            <a:r>
              <a:rPr lang="hr-HR" dirty="0" err="1" smtClean="0">
                <a:solidFill>
                  <a:srgbClr val="0070C0"/>
                </a:solidFill>
              </a:rPr>
              <a:t>approach</a:t>
            </a:r>
            <a:r>
              <a:rPr lang="hr-HR" dirty="0" smtClean="0">
                <a:solidFill>
                  <a:srgbClr val="0070C0"/>
                </a:solidFill>
              </a:rPr>
              <a:t>: LR, RF, MIC</a:t>
            </a:r>
            <a:endParaRPr lang="hr-H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Example</a:t>
            </a:r>
            <a:r>
              <a:rPr lang="hr-HR" dirty="0" smtClean="0"/>
              <a:t>: </a:t>
            </a:r>
            <a:r>
              <a:rPr lang="hr-HR" dirty="0" err="1" smtClean="0"/>
              <a:t>Choose</a:t>
            </a:r>
            <a:r>
              <a:rPr lang="hr-HR" dirty="0" smtClean="0"/>
              <a:t> 1000 </a:t>
            </a:r>
            <a:r>
              <a:rPr lang="hr-HR" dirty="0" err="1" smtClean="0"/>
              <a:t>people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population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measure</a:t>
            </a:r>
            <a:r>
              <a:rPr lang="hr-HR" dirty="0" smtClean="0"/>
              <a:t> </a:t>
            </a:r>
            <a:r>
              <a:rPr lang="hr-HR" dirty="0" err="1" smtClean="0"/>
              <a:t>their</a:t>
            </a:r>
            <a:r>
              <a:rPr lang="hr-HR" dirty="0" smtClean="0"/>
              <a:t> </a:t>
            </a:r>
            <a:r>
              <a:rPr lang="hr-HR" dirty="0" err="1" smtClean="0"/>
              <a:t>height</a:t>
            </a:r>
            <a:r>
              <a:rPr lang="hr-HR" dirty="0" smtClean="0"/>
              <a:t>. </a:t>
            </a:r>
            <a:r>
              <a:rPr lang="hr-HR" dirty="0" err="1" smtClean="0"/>
              <a:t>What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r>
              <a:rPr lang="hr-HR" dirty="0" smtClean="0"/>
              <a:t>? </a:t>
            </a:r>
            <a:r>
              <a:rPr lang="hr-HR" dirty="0" err="1" smtClean="0"/>
              <a:t>If</a:t>
            </a:r>
            <a:r>
              <a:rPr lang="hr-HR" dirty="0" smtClean="0"/>
              <a:t> </a:t>
            </a:r>
            <a:r>
              <a:rPr lang="hr-HR" dirty="0" err="1" smtClean="0"/>
              <a:t>we</a:t>
            </a:r>
            <a:r>
              <a:rPr lang="hr-HR" dirty="0"/>
              <a:t> </a:t>
            </a:r>
            <a:r>
              <a:rPr lang="hr-HR" dirty="0" err="1" smtClean="0"/>
              <a:t>choose</a:t>
            </a:r>
            <a:r>
              <a:rPr lang="hr-HR" dirty="0" smtClean="0"/>
              <a:t> </a:t>
            </a:r>
            <a:r>
              <a:rPr lang="hr-HR" dirty="0" err="1" smtClean="0"/>
              <a:t>another</a:t>
            </a:r>
            <a:r>
              <a:rPr lang="hr-HR" dirty="0" smtClean="0"/>
              <a:t> 1000 </a:t>
            </a:r>
            <a:r>
              <a:rPr lang="hr-HR" dirty="0" err="1" smtClean="0"/>
              <a:t>people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measure</a:t>
            </a:r>
            <a:r>
              <a:rPr lang="hr-HR" dirty="0" smtClean="0"/>
              <a:t> </a:t>
            </a:r>
            <a:r>
              <a:rPr lang="hr-HR" dirty="0" err="1" smtClean="0"/>
              <a:t>their</a:t>
            </a:r>
            <a:r>
              <a:rPr lang="hr-HR" dirty="0" smtClean="0"/>
              <a:t> </a:t>
            </a:r>
            <a:r>
              <a:rPr lang="hr-HR" dirty="0" err="1" smtClean="0"/>
              <a:t>height</a:t>
            </a:r>
            <a:r>
              <a:rPr lang="hr-HR" dirty="0" smtClean="0"/>
              <a:t>, how far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first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r>
              <a:rPr lang="hr-HR" dirty="0" smtClean="0"/>
              <a:t>?</a:t>
            </a:r>
          </a:p>
          <a:p>
            <a:r>
              <a:rPr lang="hr-HR" dirty="0" smtClean="0"/>
              <a:t>How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 smtClean="0"/>
              <a:t> </a:t>
            </a:r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confidence</a:t>
            </a:r>
            <a:r>
              <a:rPr lang="hr-HR" dirty="0" smtClean="0"/>
              <a:t> interval for </a:t>
            </a:r>
            <a:r>
              <a:rPr lang="hr-HR" dirty="0" err="1" smtClean="0"/>
              <a:t>this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r>
              <a:rPr lang="hr-H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70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 smtClean="0"/>
              <a:t>Permutation</a:t>
            </a:r>
            <a:r>
              <a:rPr lang="hr-HR" dirty="0" smtClean="0"/>
              <a:t> test for </a:t>
            </a:r>
            <a:r>
              <a:rPr lang="hr-HR" dirty="0" err="1" smtClean="0"/>
              <a:t>variable</a:t>
            </a:r>
            <a:r>
              <a:rPr lang="hr-HR" dirty="0" smtClean="0"/>
              <a:t> </a:t>
            </a:r>
            <a:r>
              <a:rPr lang="hr-HR" dirty="0" err="1" smtClean="0"/>
              <a:t>importance</a:t>
            </a:r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828800"/>
            <a:ext cx="6419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5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/>
              <a:t>Permutation</a:t>
            </a:r>
            <a:r>
              <a:rPr lang="hr-HR" dirty="0"/>
              <a:t> test for </a:t>
            </a:r>
            <a:r>
              <a:rPr lang="hr-HR" dirty="0" err="1"/>
              <a:t>variable</a:t>
            </a:r>
            <a:r>
              <a:rPr lang="hr-HR" dirty="0"/>
              <a:t> </a:t>
            </a:r>
            <a:r>
              <a:rPr lang="hr-HR" dirty="0" err="1"/>
              <a:t>importance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521" y="1600200"/>
            <a:ext cx="474895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Oops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hr-HR" dirty="0" err="1" smtClean="0"/>
              <a:t>Different</a:t>
            </a:r>
            <a:r>
              <a:rPr lang="hr-HR" dirty="0" smtClean="0"/>
              <a:t> </a:t>
            </a:r>
            <a:r>
              <a:rPr lang="hr-HR" dirty="0" err="1" smtClean="0"/>
              <a:t>variables</a:t>
            </a:r>
            <a:r>
              <a:rPr lang="hr-HR" dirty="0" smtClean="0"/>
              <a:t> </a:t>
            </a:r>
            <a:r>
              <a:rPr lang="hr-HR" dirty="0" err="1" smtClean="0"/>
              <a:t>each</a:t>
            </a:r>
            <a:r>
              <a:rPr lang="hr-HR" dirty="0" smtClean="0"/>
              <a:t> time!?</a:t>
            </a:r>
          </a:p>
          <a:p>
            <a:pPr lvl="2">
              <a:buFontTx/>
              <a:buChar char="-"/>
            </a:pPr>
            <a:r>
              <a:rPr lang="hr-HR" dirty="0" smtClean="0"/>
              <a:t>m for </a:t>
            </a:r>
            <a:r>
              <a:rPr lang="hr-HR" dirty="0" err="1" smtClean="0"/>
              <a:t>classification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1/3*p,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sqrt</a:t>
            </a:r>
            <a:r>
              <a:rPr lang="hr-HR" dirty="0" smtClean="0"/>
              <a:t>(p)</a:t>
            </a:r>
          </a:p>
          <a:p>
            <a:pPr lvl="2">
              <a:buFontTx/>
              <a:buChar char="-"/>
            </a:pPr>
            <a:endParaRPr lang="hr-HR" dirty="0" smtClean="0"/>
          </a:p>
          <a:p>
            <a:pPr>
              <a:buFontTx/>
              <a:buChar char="-"/>
            </a:pPr>
            <a:r>
              <a:rPr lang="hr-HR" dirty="0" err="1" smtClean="0"/>
              <a:t>Too</a:t>
            </a:r>
            <a:r>
              <a:rPr lang="hr-HR" dirty="0" smtClean="0"/>
              <a:t> </a:t>
            </a:r>
            <a:r>
              <a:rPr lang="hr-HR" dirty="0" err="1" smtClean="0"/>
              <a:t>slow</a:t>
            </a:r>
            <a:r>
              <a:rPr lang="hr-HR" dirty="0" smtClean="0"/>
              <a:t> RF (~20 </a:t>
            </a:r>
            <a:r>
              <a:rPr lang="hr-HR" dirty="0" err="1" smtClean="0"/>
              <a:t>minutes</a:t>
            </a:r>
            <a:r>
              <a:rPr lang="hr-HR" dirty="0" smtClean="0"/>
              <a:t> for 1)</a:t>
            </a:r>
          </a:p>
          <a:p>
            <a:pPr lvl="2">
              <a:buFontTx/>
              <a:buChar char="-"/>
            </a:pPr>
            <a:r>
              <a:rPr lang="hr-HR" dirty="0"/>
              <a:t>RF formula! </a:t>
            </a:r>
          </a:p>
          <a:p>
            <a:pPr lvl="2">
              <a:buFontTx/>
              <a:buChar char="-"/>
            </a:pPr>
            <a:r>
              <a:rPr lang="hr-HR" dirty="0" err="1"/>
              <a:t>Packages</a:t>
            </a:r>
            <a:r>
              <a:rPr lang="hr-HR" dirty="0" smtClean="0"/>
              <a:t>!</a:t>
            </a:r>
          </a:p>
          <a:p>
            <a:pPr marL="914400" lvl="2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875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40731"/>
            <a:ext cx="8229600" cy="28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Conclusions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>
              <a:buFontTx/>
              <a:buChar char="-"/>
            </a:pPr>
            <a:r>
              <a:rPr lang="hr-HR" dirty="0" smtClean="0"/>
              <a:t>Be </a:t>
            </a:r>
            <a:r>
              <a:rPr lang="hr-HR" dirty="0" err="1" smtClean="0"/>
              <a:t>careful</a:t>
            </a:r>
            <a:r>
              <a:rPr lang="hr-HR" dirty="0" smtClean="0"/>
              <a:t> </a:t>
            </a:r>
            <a:r>
              <a:rPr lang="hr-HR" dirty="0" err="1" smtClean="0"/>
              <a:t>when</a:t>
            </a:r>
            <a:r>
              <a:rPr lang="hr-HR" dirty="0" smtClean="0"/>
              <a:t> </a:t>
            </a:r>
            <a:r>
              <a:rPr lang="hr-HR" dirty="0" err="1" smtClean="0"/>
              <a:t>selecting</a:t>
            </a:r>
            <a:r>
              <a:rPr lang="hr-HR" dirty="0" smtClean="0"/>
              <a:t> </a:t>
            </a:r>
            <a:r>
              <a:rPr lang="hr-HR" dirty="0" err="1" smtClean="0"/>
              <a:t>variables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to </a:t>
            </a:r>
            <a:r>
              <a:rPr lang="hr-HR" dirty="0" err="1" smtClean="0"/>
              <a:t>introduce</a:t>
            </a:r>
            <a:r>
              <a:rPr lang="hr-HR" dirty="0" smtClean="0"/>
              <a:t> </a:t>
            </a:r>
            <a:r>
              <a:rPr lang="hr-HR" dirty="0" err="1" smtClean="0"/>
              <a:t>bias</a:t>
            </a:r>
            <a:r>
              <a:rPr lang="hr-HR" dirty="0" smtClean="0"/>
              <a:t> (use </a:t>
            </a:r>
            <a:r>
              <a:rPr lang="hr-HR" dirty="0" err="1" smtClean="0"/>
              <a:t>unsupervised</a:t>
            </a:r>
            <a:r>
              <a:rPr lang="hr-HR" dirty="0" smtClean="0"/>
              <a:t> </a:t>
            </a:r>
            <a:r>
              <a:rPr lang="hr-HR" dirty="0" err="1" smtClean="0"/>
              <a:t>learning</a:t>
            </a:r>
            <a:r>
              <a:rPr lang="hr-HR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241" y="251460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hr-HR" sz="3200" dirty="0" smtClean="0"/>
              <a:t>  Do </a:t>
            </a:r>
            <a:r>
              <a:rPr lang="hr-HR" sz="3200" dirty="0"/>
              <a:t>a </a:t>
            </a:r>
            <a:r>
              <a:rPr lang="hr-HR" sz="3200" dirty="0" err="1"/>
              <a:t>valid</a:t>
            </a:r>
            <a:r>
              <a:rPr lang="hr-HR" sz="3200" dirty="0"/>
              <a:t> </a:t>
            </a:r>
            <a:r>
              <a:rPr lang="hr-HR" sz="3200" dirty="0" err="1" smtClean="0"/>
              <a:t>cross-validation</a:t>
            </a:r>
            <a:endParaRPr lang="hr-HR" sz="3200" dirty="0" smtClean="0"/>
          </a:p>
          <a:p>
            <a:pPr>
              <a:buFontTx/>
              <a:buChar char="-"/>
            </a:pPr>
            <a:r>
              <a:rPr lang="hr-HR" sz="3200" dirty="0" smtClean="0"/>
              <a:t>  </a:t>
            </a:r>
            <a:r>
              <a:rPr lang="hr-HR" sz="3200" dirty="0" err="1" smtClean="0"/>
              <a:t>Check</a:t>
            </a:r>
            <a:r>
              <a:rPr lang="hr-HR" sz="3200" dirty="0" smtClean="0"/>
              <a:t> </a:t>
            </a:r>
            <a:r>
              <a:rPr lang="hr-HR" sz="3200" dirty="0" err="1"/>
              <a:t>your</a:t>
            </a:r>
            <a:r>
              <a:rPr lang="hr-HR" sz="3200" dirty="0"/>
              <a:t> </a:t>
            </a:r>
            <a:r>
              <a:rPr lang="hr-HR" sz="3200" dirty="0" err="1"/>
              <a:t>results</a:t>
            </a:r>
            <a:r>
              <a:rPr lang="hr-HR" sz="3200" dirty="0"/>
              <a:t> (</a:t>
            </a:r>
            <a:r>
              <a:rPr lang="hr-HR" sz="3200" dirty="0" err="1"/>
              <a:t>if</a:t>
            </a:r>
            <a:r>
              <a:rPr lang="hr-HR" sz="3200" dirty="0"/>
              <a:t> </a:t>
            </a:r>
            <a:r>
              <a:rPr lang="hr-HR" sz="3200" dirty="0" err="1"/>
              <a:t>they</a:t>
            </a:r>
            <a:r>
              <a:rPr lang="hr-HR" sz="3200" dirty="0"/>
              <a:t> are </a:t>
            </a:r>
            <a:r>
              <a:rPr lang="hr-HR" sz="3200" dirty="0" err="1"/>
              <a:t>too</a:t>
            </a:r>
            <a:r>
              <a:rPr lang="hr-HR" sz="3200" dirty="0"/>
              <a:t> </a:t>
            </a:r>
            <a:r>
              <a:rPr lang="hr-HR" sz="3200" dirty="0" err="1"/>
              <a:t>good</a:t>
            </a:r>
            <a:r>
              <a:rPr lang="hr-HR" sz="3200" dirty="0"/>
              <a:t> to </a:t>
            </a:r>
            <a:r>
              <a:rPr lang="hr-HR" sz="3200" dirty="0" err="1"/>
              <a:t>be</a:t>
            </a:r>
            <a:r>
              <a:rPr lang="hr-HR" sz="3200" dirty="0"/>
              <a:t> </a:t>
            </a:r>
            <a:r>
              <a:rPr lang="hr-HR" sz="3200" dirty="0" smtClean="0"/>
              <a:t>  </a:t>
            </a:r>
            <a:r>
              <a:rPr lang="hr-HR" sz="3200" dirty="0" err="1" smtClean="0"/>
              <a:t>true</a:t>
            </a:r>
            <a:r>
              <a:rPr lang="hr-HR" sz="3200" dirty="0"/>
              <a:t>, </a:t>
            </a:r>
            <a:r>
              <a:rPr lang="hr-HR" sz="3200" dirty="0" err="1"/>
              <a:t>they</a:t>
            </a:r>
            <a:r>
              <a:rPr lang="hr-HR" sz="3200" dirty="0"/>
              <a:t> </a:t>
            </a:r>
            <a:r>
              <a:rPr lang="hr-HR" sz="3200" dirty="0" err="1"/>
              <a:t>probably</a:t>
            </a:r>
            <a:r>
              <a:rPr lang="hr-HR" sz="3200" dirty="0"/>
              <a:t> </a:t>
            </a:r>
            <a:r>
              <a:rPr lang="hr-HR" sz="3200" dirty="0" err="1"/>
              <a:t>aren’t</a:t>
            </a:r>
            <a:r>
              <a:rPr lang="hr-HR" sz="3200" dirty="0"/>
              <a:t> </a:t>
            </a:r>
            <a:r>
              <a:rPr lang="hr-HR" sz="3200" dirty="0" err="1"/>
              <a:t>true</a:t>
            </a:r>
            <a:r>
              <a:rPr lang="hr-HR" sz="3200" dirty="0"/>
              <a:t>)</a:t>
            </a:r>
          </a:p>
          <a:p>
            <a:pPr>
              <a:buFontTx/>
              <a:buChar char="-"/>
            </a:pPr>
            <a:r>
              <a:rPr lang="hr-HR" sz="3200" dirty="0" smtClean="0"/>
              <a:t> </a:t>
            </a:r>
            <a:r>
              <a:rPr lang="hr-HR" sz="3200" dirty="0" err="1" smtClean="0"/>
              <a:t>Try</a:t>
            </a:r>
            <a:r>
              <a:rPr lang="hr-HR" sz="3200" dirty="0" smtClean="0"/>
              <a:t> </a:t>
            </a:r>
            <a:r>
              <a:rPr lang="hr-HR" sz="3200" dirty="0"/>
              <a:t>a </a:t>
            </a:r>
            <a:r>
              <a:rPr lang="hr-HR" sz="3200" dirty="0" err="1"/>
              <a:t>simpler</a:t>
            </a:r>
            <a:r>
              <a:rPr lang="hr-HR" sz="3200" dirty="0"/>
              <a:t> </a:t>
            </a:r>
            <a:r>
              <a:rPr lang="hr-HR" sz="3200" dirty="0" err="1"/>
              <a:t>approach</a:t>
            </a:r>
            <a:r>
              <a:rPr lang="hr-HR" sz="3200" dirty="0"/>
              <a:t> </a:t>
            </a:r>
            <a:r>
              <a:rPr lang="hr-HR" sz="3200" dirty="0" err="1"/>
              <a:t>first</a:t>
            </a:r>
            <a:endParaRPr lang="hr-HR" sz="3200" dirty="0"/>
          </a:p>
          <a:p>
            <a:pPr>
              <a:buFontTx/>
              <a:buChar char="-"/>
            </a:pPr>
            <a:r>
              <a:rPr lang="hr-HR" sz="3200" dirty="0"/>
              <a:t>You WILL make </a:t>
            </a:r>
            <a:r>
              <a:rPr lang="hr-HR" sz="3200" dirty="0" err="1"/>
              <a:t>mistakes</a:t>
            </a:r>
            <a:r>
              <a:rPr lang="hr-HR" sz="3200" dirty="0"/>
              <a:t>.</a:t>
            </a:r>
          </a:p>
          <a:p>
            <a:pPr>
              <a:buFontTx/>
              <a:buChar char="-"/>
            </a:pPr>
            <a:r>
              <a:rPr lang="hr-HR" sz="3200" dirty="0"/>
              <a:t>Use </a:t>
            </a:r>
            <a:r>
              <a:rPr lang="hr-HR" sz="3200" dirty="0" err="1"/>
              <a:t>google</a:t>
            </a:r>
            <a:r>
              <a:rPr lang="hr-HR" sz="3200" dirty="0"/>
              <a:t>. READ THE MANUAL.</a:t>
            </a:r>
          </a:p>
          <a:p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239208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NGSchool</a:t>
            </a:r>
            <a:r>
              <a:rPr lang="hr-HR" dirty="0" smtClean="0"/>
              <a:t>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#NGSchool2017 group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64915"/>
            <a:ext cx="8820539" cy="335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528"/>
            <a:ext cx="9144000" cy="2856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16" y="-30017"/>
            <a:ext cx="1514475" cy="13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8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NGSchool</a:t>
            </a:r>
            <a:r>
              <a:rPr lang="hr-HR" dirty="0" smtClean="0"/>
              <a:t>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224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16" y="-30017"/>
            <a:ext cx="1514475" cy="13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9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NGSchool</a:t>
            </a:r>
            <a:r>
              <a:rPr lang="hr-HR" dirty="0" smtClean="0"/>
              <a:t>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" y="3838299"/>
            <a:ext cx="9144000" cy="3388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92" y="1205675"/>
            <a:ext cx="9144000" cy="3093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16" y="-30017"/>
            <a:ext cx="1514475" cy="13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4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955" y="4667250"/>
            <a:ext cx="8229600" cy="1143000"/>
          </a:xfrm>
        </p:spPr>
        <p:txBody>
          <a:bodyPr/>
          <a:lstStyle/>
          <a:p>
            <a:r>
              <a:rPr lang="hr-HR" dirty="0" err="1" smtClean="0"/>
              <a:t>Thank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/>
              <a:t> </a:t>
            </a:r>
            <a:r>
              <a:rPr lang="hr-HR" dirty="0" smtClean="0"/>
              <a:t>for </a:t>
            </a:r>
            <a:r>
              <a:rPr lang="hr-HR" dirty="0" err="1" smtClean="0"/>
              <a:t>attention</a:t>
            </a:r>
            <a:r>
              <a:rPr lang="hr-HR" dirty="0" smtClean="0"/>
              <a:t>.</a:t>
            </a:r>
            <a:endParaRPr lang="hr-HR" dirty="0"/>
          </a:p>
        </p:txBody>
      </p:sp>
      <p:pic>
        <p:nvPicPr>
          <p:cNvPr id="1026" name="Picture 2" descr="http://motionographer.com/wp-content/uploads/2011/12/POSTER1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" y="457200"/>
            <a:ext cx="85725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How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 smtClean="0"/>
              <a:t> </a:t>
            </a:r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confidence</a:t>
            </a:r>
            <a:r>
              <a:rPr lang="hr-HR" dirty="0" smtClean="0"/>
              <a:t> interval for </a:t>
            </a:r>
            <a:r>
              <a:rPr lang="hr-HR" dirty="0" err="1" smtClean="0"/>
              <a:t>this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r>
              <a:rPr lang="hr-HR" dirty="0" smtClean="0"/>
              <a:t>?	</a:t>
            </a:r>
            <a:r>
              <a:rPr lang="hr-HR" sz="4800" dirty="0" smtClean="0">
                <a:solidFill>
                  <a:srgbClr val="FF0000"/>
                </a:solidFill>
              </a:rPr>
              <a:t>	  </a:t>
            </a:r>
            <a:r>
              <a:rPr lang="hr-HR" sz="4800" dirty="0" err="1" smtClean="0">
                <a:solidFill>
                  <a:srgbClr val="FF0000"/>
                </a:solidFill>
              </a:rPr>
              <a:t>Ideas</a:t>
            </a:r>
            <a:r>
              <a:rPr lang="hr-HR" sz="4800" dirty="0" smtClean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026" name="Picture 2" descr="Slikovni rezultat za Ide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50" y="2743200"/>
            <a:ext cx="7634650" cy="38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98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How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 smtClean="0"/>
              <a:t> </a:t>
            </a:r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confidence</a:t>
            </a:r>
            <a:r>
              <a:rPr lang="hr-HR" dirty="0" smtClean="0"/>
              <a:t> interval for </a:t>
            </a:r>
            <a:r>
              <a:rPr lang="hr-HR" dirty="0" err="1" smtClean="0"/>
              <a:t>this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endParaRPr lang="hr-HR" dirty="0"/>
          </a:p>
          <a:p>
            <a:r>
              <a:rPr lang="hr-HR" sz="3000" dirty="0" err="1" smtClean="0"/>
              <a:t>Get</a:t>
            </a:r>
            <a:r>
              <a:rPr lang="hr-HR" sz="3000" dirty="0" smtClean="0"/>
              <a:t>  1000 </a:t>
            </a:r>
            <a:r>
              <a:rPr lang="hr-HR" sz="3000" dirty="0" err="1" smtClean="0"/>
              <a:t>samples</a:t>
            </a:r>
            <a:r>
              <a:rPr lang="hr-HR" sz="3000" dirty="0" smtClean="0"/>
              <a:t> </a:t>
            </a:r>
            <a:r>
              <a:rPr lang="hr-HR" sz="3000" dirty="0" err="1" smtClean="0"/>
              <a:t>from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</a:t>
            </a:r>
            <a:r>
              <a:rPr lang="hr-HR" sz="3000" dirty="0" err="1" smtClean="0"/>
              <a:t>population</a:t>
            </a:r>
            <a:r>
              <a:rPr lang="hr-HR" sz="3000" dirty="0" smtClean="0"/>
              <a:t> 1000 </a:t>
            </a:r>
            <a:r>
              <a:rPr lang="hr-HR" sz="3000" dirty="0" err="1" smtClean="0"/>
              <a:t>times</a:t>
            </a:r>
            <a:r>
              <a:rPr lang="hr-HR" sz="3000" dirty="0" smtClean="0"/>
              <a:t>!</a:t>
            </a:r>
          </a:p>
          <a:p>
            <a:r>
              <a:rPr lang="hr-HR" sz="3000" dirty="0" smtClean="0"/>
              <a:t>PROBLEM?	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76600"/>
            <a:ext cx="3657600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How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 smtClean="0"/>
              <a:t> </a:t>
            </a:r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confidence</a:t>
            </a:r>
            <a:r>
              <a:rPr lang="hr-HR" dirty="0" smtClean="0"/>
              <a:t> interval for </a:t>
            </a:r>
            <a:r>
              <a:rPr lang="hr-HR" dirty="0" err="1" smtClean="0"/>
              <a:t>this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endParaRPr lang="hr-HR" dirty="0"/>
          </a:p>
          <a:p>
            <a:r>
              <a:rPr lang="hr-HR" sz="3000" dirty="0" smtClean="0"/>
              <a:t>Make </a:t>
            </a:r>
            <a:r>
              <a:rPr lang="hr-HR" sz="3000" smtClean="0"/>
              <a:t>1000 samples</a:t>
            </a:r>
            <a:r>
              <a:rPr lang="hr-HR" sz="3000" dirty="0" smtClean="0"/>
              <a:t> </a:t>
            </a:r>
            <a:r>
              <a:rPr lang="hr-HR" sz="3000" dirty="0" err="1" smtClean="0"/>
              <a:t>of</a:t>
            </a:r>
            <a:r>
              <a:rPr lang="hr-HR" sz="3000" dirty="0" smtClean="0"/>
              <a:t> </a:t>
            </a:r>
            <a:r>
              <a:rPr lang="hr-HR" sz="3000" b="1" dirty="0" smtClean="0">
                <a:solidFill>
                  <a:srgbClr val="FF0000"/>
                </a:solidFill>
              </a:rPr>
              <a:t>same </a:t>
            </a:r>
            <a:r>
              <a:rPr lang="hr-HR" sz="3000" b="1" dirty="0" err="1" smtClean="0">
                <a:solidFill>
                  <a:srgbClr val="FF0000"/>
                </a:solidFill>
              </a:rPr>
              <a:t>size</a:t>
            </a:r>
            <a:r>
              <a:rPr lang="hr-HR" sz="3000" b="1" dirty="0" smtClean="0">
                <a:solidFill>
                  <a:srgbClr val="FF0000"/>
                </a:solidFill>
              </a:rPr>
              <a:t> </a:t>
            </a:r>
            <a:r>
              <a:rPr lang="hr-HR" sz="3000" dirty="0" err="1" smtClean="0"/>
              <a:t>by</a:t>
            </a:r>
            <a:r>
              <a:rPr lang="hr-HR" sz="3000" dirty="0" smtClean="0"/>
              <a:t> </a:t>
            </a:r>
            <a:r>
              <a:rPr lang="hr-HR" sz="3000" dirty="0" err="1" smtClean="0"/>
              <a:t>sampling</a:t>
            </a:r>
            <a:r>
              <a:rPr lang="hr-HR" sz="3000" dirty="0" smtClean="0"/>
              <a:t> </a:t>
            </a:r>
            <a:r>
              <a:rPr lang="hr-HR" sz="3000" b="1" dirty="0" err="1" smtClean="0">
                <a:solidFill>
                  <a:srgbClr val="FF0000"/>
                </a:solidFill>
              </a:rPr>
              <a:t>with</a:t>
            </a:r>
            <a:r>
              <a:rPr lang="hr-HR" sz="3000" b="1" dirty="0" smtClean="0">
                <a:solidFill>
                  <a:srgbClr val="FF0000"/>
                </a:solidFill>
              </a:rPr>
              <a:t> </a:t>
            </a:r>
            <a:r>
              <a:rPr lang="hr-HR" sz="3000" b="1" dirty="0" err="1" smtClean="0">
                <a:solidFill>
                  <a:srgbClr val="FF0000"/>
                </a:solidFill>
              </a:rPr>
              <a:t>replacement</a:t>
            </a:r>
            <a:r>
              <a:rPr lang="hr-HR" sz="3000" b="1" dirty="0" smtClean="0"/>
              <a:t> </a:t>
            </a:r>
            <a:r>
              <a:rPr lang="hr-HR" sz="3000" dirty="0" err="1" smtClean="0"/>
              <a:t>from</a:t>
            </a:r>
            <a:r>
              <a:rPr lang="hr-HR" sz="3000" dirty="0" smtClean="0"/>
              <a:t> </a:t>
            </a:r>
            <a:r>
              <a:rPr lang="hr-HR" sz="3000" dirty="0" err="1" smtClean="0"/>
              <a:t>the</a:t>
            </a:r>
            <a:r>
              <a:rPr lang="hr-HR" sz="3000" dirty="0" smtClean="0"/>
              <a:t> original </a:t>
            </a:r>
            <a:r>
              <a:rPr lang="hr-HR" sz="3000" dirty="0" err="1" smtClean="0"/>
              <a:t>sample</a:t>
            </a:r>
            <a:r>
              <a:rPr lang="hr-HR" sz="3000" dirty="0" smtClean="0"/>
              <a:t>! =</a:t>
            </a:r>
            <a:r>
              <a:rPr lang="hr-HR" sz="3000" dirty="0"/>
              <a:t>BOOTSTRAP</a:t>
            </a:r>
          </a:p>
          <a:p>
            <a:pPr lvl="2"/>
            <a:r>
              <a:rPr lang="hr-HR" sz="2200" dirty="0"/>
              <a:t>WHY DOES THIS MAKE SENSE</a:t>
            </a:r>
            <a:r>
              <a:rPr lang="hr-HR" sz="2200" dirty="0" smtClean="0"/>
              <a:t>?</a:t>
            </a:r>
            <a:endParaRPr lang="hr-HR" sz="3000" dirty="0"/>
          </a:p>
          <a:p>
            <a:r>
              <a:rPr lang="hr-HR" sz="3000" dirty="0" err="1" smtClean="0"/>
              <a:t>Confidence</a:t>
            </a:r>
            <a:r>
              <a:rPr lang="hr-HR" sz="3000" dirty="0" smtClean="0"/>
              <a:t> interval </a:t>
            </a:r>
            <a:r>
              <a:rPr lang="hr-HR" sz="3000" dirty="0" err="1" smtClean="0"/>
              <a:t>built</a:t>
            </a:r>
            <a:r>
              <a:rPr lang="hr-HR" sz="3000" dirty="0" smtClean="0"/>
              <a:t> </a:t>
            </a:r>
            <a:r>
              <a:rPr lang="hr-HR" sz="3000" dirty="0" err="1" smtClean="0"/>
              <a:t>this</a:t>
            </a:r>
            <a:r>
              <a:rPr lang="hr-HR" sz="3000" dirty="0" smtClean="0"/>
              <a:t> </a:t>
            </a:r>
            <a:r>
              <a:rPr lang="hr-HR" sz="3000" dirty="0" err="1" smtClean="0"/>
              <a:t>way</a:t>
            </a:r>
            <a:r>
              <a:rPr lang="hr-HR" sz="3000" dirty="0" smtClean="0"/>
              <a:t> </a:t>
            </a:r>
            <a:r>
              <a:rPr lang="hr-HR" sz="3000" dirty="0" err="1" smtClean="0"/>
              <a:t>is</a:t>
            </a:r>
            <a:r>
              <a:rPr lang="hr-HR" sz="3000" dirty="0" smtClean="0"/>
              <a:t> </a:t>
            </a:r>
            <a:r>
              <a:rPr lang="hr-HR" sz="3000" dirty="0" err="1" smtClean="0"/>
              <a:t>called</a:t>
            </a:r>
            <a:r>
              <a:rPr lang="hr-HR" sz="3000" dirty="0" smtClean="0"/>
              <a:t> </a:t>
            </a:r>
            <a:r>
              <a:rPr lang="hr-HR" sz="3000" dirty="0" err="1" smtClean="0"/>
              <a:t>bootstrap</a:t>
            </a:r>
            <a:r>
              <a:rPr lang="hr-HR" sz="3000" dirty="0" smtClean="0"/>
              <a:t> percentile </a:t>
            </a:r>
            <a:r>
              <a:rPr lang="hr-HR" sz="3000" dirty="0" err="1" smtClean="0"/>
              <a:t>confidence</a:t>
            </a:r>
            <a:r>
              <a:rPr lang="hr-HR" sz="3000" dirty="0" smtClean="0"/>
              <a:t> interval.</a:t>
            </a:r>
          </a:p>
        </p:txBody>
      </p:sp>
    </p:spTree>
    <p:extLst>
      <p:ext uri="{BB962C8B-B14F-4D97-AF65-F5344CB8AC3E}">
        <p14:creationId xmlns:p14="http://schemas.microsoft.com/office/powerpoint/2010/main" val="68090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How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r>
              <a:rPr lang="hr-HR" dirty="0" smtClean="0"/>
              <a:t> </a:t>
            </a:r>
            <a:r>
              <a:rPr lang="hr-HR" dirty="0" err="1" smtClean="0"/>
              <a:t>find</a:t>
            </a:r>
            <a:r>
              <a:rPr lang="hr-HR" dirty="0" smtClean="0"/>
              <a:t> </a:t>
            </a:r>
            <a:r>
              <a:rPr lang="hr-HR" dirty="0" err="1" smtClean="0"/>
              <a:t>confidence</a:t>
            </a:r>
            <a:r>
              <a:rPr lang="hr-HR" dirty="0" smtClean="0"/>
              <a:t> interval for </a:t>
            </a:r>
            <a:r>
              <a:rPr lang="hr-HR" dirty="0" err="1" smtClean="0"/>
              <a:t>this</a:t>
            </a:r>
            <a:r>
              <a:rPr lang="hr-HR" dirty="0" smtClean="0"/>
              <a:t> </a:t>
            </a:r>
            <a:r>
              <a:rPr lang="hr-HR" dirty="0" err="1" smtClean="0"/>
              <a:t>mean</a:t>
            </a:r>
            <a:r>
              <a:rPr lang="hr-HR" dirty="0" smtClean="0"/>
              <a:t>?</a:t>
            </a:r>
          </a:p>
          <a:p>
            <a:r>
              <a:rPr lang="hr-HR" dirty="0" err="1" smtClean="0"/>
              <a:t>Example</a:t>
            </a:r>
            <a:r>
              <a:rPr lang="hr-HR" dirty="0" smtClean="0"/>
              <a:t> </a:t>
            </a:r>
            <a:r>
              <a:rPr lang="hr-HR" dirty="0" err="1" smtClean="0"/>
              <a:t>with</a:t>
            </a:r>
            <a:r>
              <a:rPr lang="hr-HR" dirty="0" smtClean="0"/>
              <a:t> 3 </a:t>
            </a:r>
            <a:r>
              <a:rPr lang="hr-HR" dirty="0" err="1" smtClean="0"/>
              <a:t>samples</a:t>
            </a:r>
            <a:r>
              <a:rPr lang="hr-HR" dirty="0" smtClean="0"/>
              <a:t>: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24200"/>
            <a:ext cx="4329113" cy="35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2284</Words>
  <Application>Microsoft Office PowerPoint</Application>
  <PresentationFormat>On-screen Show (4:3)</PresentationFormat>
  <Paragraphs>378</Paragraphs>
  <Slides>58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Gulim</vt:lpstr>
      <vt:lpstr>Symbol</vt:lpstr>
      <vt:lpstr>Office Theme</vt:lpstr>
      <vt:lpstr>Resampling part II Tree based methods</vt:lpstr>
      <vt:lpstr>Introduction – resampling I</vt:lpstr>
      <vt:lpstr>Introduction – resampling I</vt:lpstr>
      <vt:lpstr>Introduction – resampling I</vt:lpstr>
      <vt:lpstr>The bootstrap</vt:lpstr>
      <vt:lpstr>The bootstrap</vt:lpstr>
      <vt:lpstr>The bootstrap</vt:lpstr>
      <vt:lpstr>The bootstrap</vt:lpstr>
      <vt:lpstr>The bootstrap</vt:lpstr>
      <vt:lpstr>The bootstrap</vt:lpstr>
      <vt:lpstr>It is so simple! ..Right?</vt:lpstr>
      <vt:lpstr>It is so simple! ..Right?</vt:lpstr>
      <vt:lpstr>It is so simple! ..Right?</vt:lpstr>
      <vt:lpstr>The bootstrap</vt:lpstr>
      <vt:lpstr>Tree based methods</vt:lpstr>
      <vt:lpstr>Decision trees</vt:lpstr>
      <vt:lpstr>Decision trees</vt:lpstr>
      <vt:lpstr>Decision trees</vt:lpstr>
      <vt:lpstr>Decision trees</vt:lpstr>
      <vt:lpstr>Decision trees</vt:lpstr>
      <vt:lpstr>How to build a tree? – General idea</vt:lpstr>
      <vt:lpstr>How to build a tree? – General idea</vt:lpstr>
      <vt:lpstr>How to build a tree? – General idea </vt:lpstr>
      <vt:lpstr>Building a tree in details (1,2,3)</vt:lpstr>
      <vt:lpstr>Problem: overfitting.</vt:lpstr>
      <vt:lpstr>Ideas?</vt:lpstr>
      <vt:lpstr>Solution: pruning</vt:lpstr>
      <vt:lpstr>Summary: tree algorithm</vt:lpstr>
      <vt:lpstr>Classification trees – no RSS</vt:lpstr>
      <vt:lpstr>Trees vs linear models</vt:lpstr>
      <vt:lpstr>Advantages and Disadvantages</vt:lpstr>
      <vt:lpstr>Bagging bootstrap aggregation</vt:lpstr>
      <vt:lpstr>Bagging</vt:lpstr>
      <vt:lpstr>Random Forests</vt:lpstr>
      <vt:lpstr>Random Forests</vt:lpstr>
      <vt:lpstr>Out of Bag Error Estimation</vt:lpstr>
      <vt:lpstr>Prediction errors on Heart dataset with bagging and random forests</vt:lpstr>
      <vt:lpstr>OOB errors for deciding on number of trees and predictors (m)</vt:lpstr>
      <vt:lpstr>Boosting</vt:lpstr>
      <vt:lpstr>Boosting</vt:lpstr>
      <vt:lpstr>Boosting</vt:lpstr>
      <vt:lpstr>Tuning parameters for boosting</vt:lpstr>
      <vt:lpstr>Variable importance measure</vt:lpstr>
      <vt:lpstr>What to do (and what not)</vt:lpstr>
      <vt:lpstr>Choosing from predictor space</vt:lpstr>
      <vt:lpstr>What NOT to do</vt:lpstr>
      <vt:lpstr>Example 2</vt:lpstr>
      <vt:lpstr>RSSSO 2015 Random Forest Team</vt:lpstr>
      <vt:lpstr>The problem</vt:lpstr>
      <vt:lpstr>Permutation test for variable importance</vt:lpstr>
      <vt:lpstr>Permutation test for variable importance</vt:lpstr>
      <vt:lpstr>Oops</vt:lpstr>
      <vt:lpstr>PowerPoint Presentation</vt:lpstr>
      <vt:lpstr>Conclusions</vt:lpstr>
      <vt:lpstr>NGSchool 2017</vt:lpstr>
      <vt:lpstr>NGSchool 2018</vt:lpstr>
      <vt:lpstr>NGSchool 2019</vt:lpstr>
      <vt:lpstr>Thank you for attention.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based methods</dc:title>
  <dc:creator>Lap</dc:creator>
  <cp:lastModifiedBy>Maja Kuzman</cp:lastModifiedBy>
  <cp:revision>72</cp:revision>
  <dcterms:created xsi:type="dcterms:W3CDTF">2006-08-16T00:00:00Z</dcterms:created>
  <dcterms:modified xsi:type="dcterms:W3CDTF">2019-01-21T10:22:08Z</dcterms:modified>
</cp:coreProperties>
</file>